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23"/>
  </p:notesMasterIdLst>
  <p:sldIdLst>
    <p:sldId id="257" r:id="rId2"/>
    <p:sldId id="277" r:id="rId3"/>
    <p:sldId id="258" r:id="rId4"/>
    <p:sldId id="259" r:id="rId5"/>
    <p:sldId id="256" r:id="rId6"/>
    <p:sldId id="261" r:id="rId7"/>
    <p:sldId id="262" r:id="rId8"/>
    <p:sldId id="266" r:id="rId9"/>
    <p:sldId id="265" r:id="rId10"/>
    <p:sldId id="264" r:id="rId11"/>
    <p:sldId id="267" r:id="rId12"/>
    <p:sldId id="268" r:id="rId13"/>
    <p:sldId id="269" r:id="rId14"/>
    <p:sldId id="270" r:id="rId15"/>
    <p:sldId id="271" r:id="rId16"/>
    <p:sldId id="272" r:id="rId17"/>
    <p:sldId id="260"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84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E6DC0F-8851-4919-980C-A333BFD24D5B}" type="datetimeFigureOut">
              <a:rPr lang="en-US" smtClean="0"/>
              <a:t>5/17/2025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CB73D-D3E6-444C-9E97-F0E98BCE40EF}" type="slidenum">
              <a:rPr lang="en-US" smtClean="0"/>
              <a:t>‹#›</a:t>
            </a:fld>
            <a:endParaRPr lang="en-US"/>
          </a:p>
        </p:txBody>
      </p:sp>
    </p:spTree>
    <p:extLst>
      <p:ext uri="{BB962C8B-B14F-4D97-AF65-F5344CB8AC3E}">
        <p14:creationId xmlns:p14="http://schemas.microsoft.com/office/powerpoint/2010/main" val="1970410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None/>
            </a:pPr>
            <a:r>
              <a:rPr lang="as-IN" b="0" i="0" dirty="0">
                <a:solidFill>
                  <a:srgbClr val="121212"/>
                </a:solidFill>
                <a:effectLst/>
                <a:latin typeface="Inter"/>
              </a:rPr>
              <a:t>লৌহ লৌহকে সতেজ করে,</a:t>
            </a:r>
          </a:p>
          <a:p>
            <a:pPr algn="l"/>
            <a:r>
              <a:rPr lang="as-IN" b="0" i="0" dirty="0">
                <a:solidFill>
                  <a:srgbClr val="121212"/>
                </a:solidFill>
                <a:effectLst/>
                <a:latin typeface="Inter"/>
              </a:rPr>
              <a:t>তদ্রূপ মনুষ্য আপন মিত্রের মুখ সতেজ করে।</a:t>
            </a:r>
          </a:p>
          <a:p>
            <a:endParaRPr lang="en-US" dirty="0"/>
          </a:p>
        </p:txBody>
      </p:sp>
      <p:sp>
        <p:nvSpPr>
          <p:cNvPr id="4" name="Slide Number Placeholder 3"/>
          <p:cNvSpPr>
            <a:spLocks noGrp="1"/>
          </p:cNvSpPr>
          <p:nvPr>
            <p:ph type="sldNum" sz="quarter" idx="5"/>
          </p:nvPr>
        </p:nvSpPr>
        <p:spPr/>
        <p:txBody>
          <a:bodyPr/>
          <a:lstStyle/>
          <a:p>
            <a:fld id="{0F2CB73D-D3E6-444C-9E97-F0E98BCE40EF}" type="slidenum">
              <a:rPr lang="en-US" smtClean="0"/>
              <a:t>5</a:t>
            </a:fld>
            <a:endParaRPr lang="en-US"/>
          </a:p>
        </p:txBody>
      </p:sp>
    </p:spTree>
    <p:extLst>
      <p:ext uri="{BB962C8B-B14F-4D97-AF65-F5344CB8AC3E}">
        <p14:creationId xmlns:p14="http://schemas.microsoft.com/office/powerpoint/2010/main" val="53874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Benito Perez </a:t>
            </a:r>
            <a:r>
              <a:rPr lang="en-US" dirty="0" err="1"/>
              <a:t>Glados</a:t>
            </a:r>
            <a:r>
              <a:rPr lang="en-US" dirty="0"/>
              <a:t>’ Marianela Book- Marianela Ugly girl, Pablo- a blind young man, </a:t>
            </a:r>
          </a:p>
          <a:p>
            <a:r>
              <a:rPr lang="en-US" dirty="0"/>
              <a:t>Homer’s Book the </a:t>
            </a:r>
            <a:r>
              <a:rPr lang="en-US" i="1" dirty="0"/>
              <a:t>Odyssey - </a:t>
            </a:r>
            <a:r>
              <a:rPr lang="en-US" dirty="0"/>
              <a:t>Greek Solder- Odysseus, and his son Telemachus </a:t>
            </a:r>
          </a:p>
        </p:txBody>
      </p:sp>
      <p:sp>
        <p:nvSpPr>
          <p:cNvPr id="4" name="Slide Number Placeholder 3"/>
          <p:cNvSpPr>
            <a:spLocks noGrp="1"/>
          </p:cNvSpPr>
          <p:nvPr>
            <p:ph type="sldNum" sz="quarter" idx="5"/>
          </p:nvPr>
        </p:nvSpPr>
        <p:spPr/>
        <p:txBody>
          <a:bodyPr/>
          <a:lstStyle/>
          <a:p>
            <a:fld id="{0F2CB73D-D3E6-444C-9E97-F0E98BCE40EF}" type="slidenum">
              <a:rPr lang="en-US" smtClean="0"/>
              <a:t>6</a:t>
            </a:fld>
            <a:endParaRPr lang="en-US"/>
          </a:p>
        </p:txBody>
      </p:sp>
    </p:spTree>
    <p:extLst>
      <p:ext uri="{BB962C8B-B14F-4D97-AF65-F5344CB8AC3E}">
        <p14:creationId xmlns:p14="http://schemas.microsoft.com/office/powerpoint/2010/main" val="3567781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2CB73D-D3E6-444C-9E97-F0E98BCE40EF}" type="slidenum">
              <a:rPr lang="en-US" smtClean="0"/>
              <a:t>7</a:t>
            </a:fld>
            <a:endParaRPr lang="en-US"/>
          </a:p>
        </p:txBody>
      </p:sp>
    </p:spTree>
    <p:extLst>
      <p:ext uri="{BB962C8B-B14F-4D97-AF65-F5344CB8AC3E}">
        <p14:creationId xmlns:p14="http://schemas.microsoft.com/office/powerpoint/2010/main" val="3075623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তাতে</a:t>
            </a:r>
            <a:r>
              <a:rPr lang="en-US" dirty="0"/>
              <a:t> </a:t>
            </a:r>
            <a:r>
              <a:rPr lang="en-US" dirty="0" err="1"/>
              <a:t>ঈশ্বরের</a:t>
            </a:r>
            <a:r>
              <a:rPr lang="en-US" dirty="0"/>
              <a:t> </a:t>
            </a:r>
            <a:r>
              <a:rPr lang="en-US" dirty="0" err="1"/>
              <a:t>কি</a:t>
            </a:r>
            <a:r>
              <a:rPr lang="en-US" dirty="0"/>
              <a:t>? </a:t>
            </a:r>
          </a:p>
        </p:txBody>
      </p:sp>
      <p:sp>
        <p:nvSpPr>
          <p:cNvPr id="4" name="Slide Number Placeholder 3"/>
          <p:cNvSpPr>
            <a:spLocks noGrp="1"/>
          </p:cNvSpPr>
          <p:nvPr>
            <p:ph type="sldNum" sz="quarter" idx="5"/>
          </p:nvPr>
        </p:nvSpPr>
        <p:spPr/>
        <p:txBody>
          <a:bodyPr/>
          <a:lstStyle/>
          <a:p>
            <a:fld id="{0F2CB73D-D3E6-444C-9E97-F0E98BCE40EF}" type="slidenum">
              <a:rPr lang="en-US" smtClean="0"/>
              <a:t>15</a:t>
            </a:fld>
            <a:endParaRPr lang="en-US"/>
          </a:p>
        </p:txBody>
      </p:sp>
    </p:spTree>
    <p:extLst>
      <p:ext uri="{BB962C8B-B14F-4D97-AF65-F5344CB8AC3E}">
        <p14:creationId xmlns:p14="http://schemas.microsoft.com/office/powerpoint/2010/main" val="9188166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book was Benito Pérez </a:t>
            </a:r>
            <a:r>
              <a:rPr lang="en-US" dirty="0" err="1"/>
              <a:t>Galdós</a:t>
            </a:r>
            <a:r>
              <a:rPr lang="en-US" dirty="0"/>
              <a:t>’ Marianela. The story line goes like this: a young, rather ugly, girl becomes a human guide for a blind man. She literally becomes his eyes in an otherwise dark world. As all Spanish novels with pathos, Marianela falls in love with this boy, Pablo, as they spend time together talking about life and love. Pablo, of course, is unaware of her physical attributes and falls in love with her kind and gentle voice. One day Pablo visits an ophthalmologist who is able to restore his sight. As the bandages are taken off, instead of seeing the girl for whom he had developed a close relationship, he exclaims, “Who is this ugly girl?” Marianela figuratively dies of a broken heart. Ever since this novel came out, a guide for a blind person has been called a </a:t>
            </a:r>
            <a:r>
              <a:rPr lang="en-US" dirty="0" err="1"/>
              <a:t>marianelo</a:t>
            </a:r>
            <a:r>
              <a:rPr lang="en-US" dirty="0"/>
              <a:t>, named after the character of the book.</a:t>
            </a:r>
          </a:p>
        </p:txBody>
      </p:sp>
      <p:sp>
        <p:nvSpPr>
          <p:cNvPr id="4" name="Slide Number Placeholder 3"/>
          <p:cNvSpPr>
            <a:spLocks noGrp="1"/>
          </p:cNvSpPr>
          <p:nvPr>
            <p:ph type="sldNum" sz="quarter" idx="5"/>
          </p:nvPr>
        </p:nvSpPr>
        <p:spPr/>
        <p:txBody>
          <a:bodyPr/>
          <a:lstStyle/>
          <a:p>
            <a:fld id="{0F2CB73D-D3E6-444C-9E97-F0E98BCE40EF}" type="slidenum">
              <a:rPr lang="en-US" smtClean="0"/>
              <a:t>17</a:t>
            </a:fld>
            <a:endParaRPr lang="en-US"/>
          </a:p>
        </p:txBody>
      </p:sp>
    </p:spTree>
    <p:extLst>
      <p:ext uri="{BB962C8B-B14F-4D97-AF65-F5344CB8AC3E}">
        <p14:creationId xmlns:p14="http://schemas.microsoft.com/office/powerpoint/2010/main" val="1452844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15703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553331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556018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693191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27790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6738570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81245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43607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39714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91833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4026998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5/17/2025</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031172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5/17/2025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333007598"/>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693" r:id="rId6"/>
    <p:sldLayoutId id="2147483688" r:id="rId7"/>
    <p:sldLayoutId id="2147483689" r:id="rId8"/>
    <p:sldLayoutId id="2147483690" r:id="rId9"/>
    <p:sldLayoutId id="2147483691" r:id="rId10"/>
    <p:sldLayoutId id="2147483692" r:id="rId11"/>
    <p:sldLayoutId id="2147483694"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1">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6" name="Graphic 6" descr="Handshake">
            <a:extLst>
              <a:ext uri="{FF2B5EF4-FFF2-40B4-BE49-F238E27FC236}">
                <a16:creationId xmlns:a16="http://schemas.microsoft.com/office/drawing/2014/main" id="{BF45F8C5-CAB7-FBDE-DA98-E9E891E4E5A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865564" y="311530"/>
            <a:ext cx="2910755" cy="2910755"/>
          </a:xfrm>
          <a:prstGeom prst="rect">
            <a:avLst/>
          </a:prstGeom>
        </p:spPr>
      </p:pic>
      <p:sp>
        <p:nvSpPr>
          <p:cNvPr id="9" name="Rectangle 8">
            <a:extLst>
              <a:ext uri="{FF2B5EF4-FFF2-40B4-BE49-F238E27FC236}">
                <a16:creationId xmlns:a16="http://schemas.microsoft.com/office/drawing/2014/main" id="{5A1B7FF7-EE02-DA76-A65C-2CCDCCA3AE22}"/>
              </a:ext>
            </a:extLst>
          </p:cNvPr>
          <p:cNvSpPr/>
          <p:nvPr/>
        </p:nvSpPr>
        <p:spPr>
          <a:xfrm>
            <a:off x="1323714" y="2194022"/>
            <a:ext cx="8997227" cy="923330"/>
          </a:xfrm>
          <a:prstGeom prst="rect">
            <a:avLst/>
          </a:prstGeom>
          <a:noFill/>
        </p:spPr>
        <p:txBody>
          <a:bodyPr wrap="square" lIns="91440" tIns="45720" rIns="91440" bIns="45720">
            <a:spAutoFit/>
          </a:bodyPr>
          <a:lstStyle/>
          <a:p>
            <a:pPr algn="ctr"/>
            <a:r>
              <a:rPr lang="en-US" sz="5400" b="1" cap="none" spc="0" dirty="0">
                <a:ln w="0"/>
                <a:solidFill>
                  <a:schemeClr val="tx1"/>
                </a:solidFill>
                <a:effectLst>
                  <a:outerShdw blurRad="38100" dist="19050" dir="2700000" algn="tl" rotWithShape="0">
                    <a:schemeClr val="dk1">
                      <a:alpha val="40000"/>
                    </a:schemeClr>
                  </a:outerShdw>
                </a:effectLst>
              </a:rPr>
              <a:t>Mentoring Training 2025</a:t>
            </a:r>
          </a:p>
        </p:txBody>
      </p:sp>
      <p:sp>
        <p:nvSpPr>
          <p:cNvPr id="11" name="Rectangle 10">
            <a:extLst>
              <a:ext uri="{FF2B5EF4-FFF2-40B4-BE49-F238E27FC236}">
                <a16:creationId xmlns:a16="http://schemas.microsoft.com/office/drawing/2014/main" id="{55A61EBD-E64C-57BB-971C-37DC65309E37}"/>
              </a:ext>
            </a:extLst>
          </p:cNvPr>
          <p:cNvSpPr/>
          <p:nvPr/>
        </p:nvSpPr>
        <p:spPr>
          <a:xfrm>
            <a:off x="1064659" y="3741714"/>
            <a:ext cx="9515336" cy="1569660"/>
          </a:xfrm>
          <a:prstGeom prst="rect">
            <a:avLst/>
          </a:prstGeom>
          <a:noFill/>
        </p:spPr>
        <p:txBody>
          <a:bodyPr wrap="square" lIns="91440" tIns="45720" rIns="91440" bIns="45720">
            <a:spAutoFit/>
          </a:bodyPr>
          <a:lstStyle/>
          <a:p>
            <a:pPr algn="ctr"/>
            <a:r>
              <a:rPr lang="en-US" sz="4800" b="0" cap="none" spc="0" dirty="0">
                <a:ln w="0"/>
                <a:solidFill>
                  <a:schemeClr val="tx1"/>
                </a:solidFill>
                <a:effectLst>
                  <a:outerShdw blurRad="38100" dist="19050" dir="2700000" algn="tl" rotWithShape="0">
                    <a:schemeClr val="dk1">
                      <a:alpha val="40000"/>
                    </a:schemeClr>
                  </a:outerShdw>
                </a:effectLst>
              </a:rPr>
              <a:t>Date: May 14-17, 2025</a:t>
            </a:r>
          </a:p>
          <a:p>
            <a:pPr algn="ctr"/>
            <a:r>
              <a:rPr lang="en-US" sz="4800" dirty="0">
                <a:ln w="0"/>
                <a:effectLst>
                  <a:outerShdw blurRad="38100" dist="19050" dir="2700000" algn="tl" rotWithShape="0">
                    <a:schemeClr val="dk1">
                      <a:alpha val="40000"/>
                    </a:schemeClr>
                  </a:outerShdw>
                </a:effectLst>
              </a:rPr>
              <a:t>Venue: CCTB </a:t>
            </a:r>
            <a:endParaRPr lang="en-US" sz="4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939818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E329D4-7BA4-5C97-646B-CBED1377C6A1}"/>
            </a:ext>
          </a:extLst>
        </p:cNvPr>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FC247443-DB12-BF6B-CE3F-F115292DE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1">
            <a:extLst>
              <a:ext uri="{FF2B5EF4-FFF2-40B4-BE49-F238E27FC236}">
                <a16:creationId xmlns:a16="http://schemas.microsoft.com/office/drawing/2014/main" id="{8DE8F852-60AF-1AC2-6264-D67E04C9C7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6" name="Graphic 6" descr="Handshake">
            <a:extLst>
              <a:ext uri="{FF2B5EF4-FFF2-40B4-BE49-F238E27FC236}">
                <a16:creationId xmlns:a16="http://schemas.microsoft.com/office/drawing/2014/main" id="{F337B08A-57AD-6817-9414-40E908F7AE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06253" y="957860"/>
            <a:ext cx="4942280" cy="4942280"/>
          </a:xfrm>
          <a:prstGeom prst="rect">
            <a:avLst/>
          </a:prstGeom>
        </p:spPr>
      </p:pic>
      <p:sp>
        <p:nvSpPr>
          <p:cNvPr id="9" name="Rectangle 8">
            <a:extLst>
              <a:ext uri="{FF2B5EF4-FFF2-40B4-BE49-F238E27FC236}">
                <a16:creationId xmlns:a16="http://schemas.microsoft.com/office/drawing/2014/main" id="{1EB322A9-4364-7357-1743-85DB5E5D5CD5}"/>
              </a:ext>
            </a:extLst>
          </p:cNvPr>
          <p:cNvSpPr/>
          <p:nvPr/>
        </p:nvSpPr>
        <p:spPr>
          <a:xfrm>
            <a:off x="964825" y="2262714"/>
            <a:ext cx="3438763" cy="923330"/>
          </a:xfrm>
          <a:prstGeom prst="rect">
            <a:avLst/>
          </a:prstGeom>
          <a:noFill/>
        </p:spPr>
        <p:txBody>
          <a:bodyPr wrap="none" lIns="91440" tIns="45720" rIns="91440" bIns="45720">
            <a:spAutoFit/>
          </a:bodyPr>
          <a:lstStyle/>
          <a:p>
            <a:pPr algn="ctr"/>
            <a:r>
              <a:rPr lang="en-US" sz="5400" b="1" cap="none" spc="0" dirty="0">
                <a:ln w="0"/>
                <a:solidFill>
                  <a:schemeClr val="tx1"/>
                </a:solidFill>
                <a:effectLst>
                  <a:outerShdw blurRad="38100" dist="19050" dir="2700000" algn="tl" rotWithShape="0">
                    <a:schemeClr val="dk1">
                      <a:alpha val="40000"/>
                    </a:schemeClr>
                  </a:outerShdw>
                </a:effectLst>
              </a:rPr>
              <a:t>Welcome</a:t>
            </a:r>
          </a:p>
        </p:txBody>
      </p:sp>
      <p:sp>
        <p:nvSpPr>
          <p:cNvPr id="11" name="Rectangle 10">
            <a:extLst>
              <a:ext uri="{FF2B5EF4-FFF2-40B4-BE49-F238E27FC236}">
                <a16:creationId xmlns:a16="http://schemas.microsoft.com/office/drawing/2014/main" id="{5B9FA33D-F6AB-26D5-500F-ECCC6049A7D6}"/>
              </a:ext>
            </a:extLst>
          </p:cNvPr>
          <p:cNvSpPr/>
          <p:nvPr/>
        </p:nvSpPr>
        <p:spPr>
          <a:xfrm>
            <a:off x="867529" y="4976810"/>
            <a:ext cx="9515336" cy="1569660"/>
          </a:xfrm>
          <a:prstGeom prst="rect">
            <a:avLst/>
          </a:prstGeom>
          <a:noFill/>
        </p:spPr>
        <p:txBody>
          <a:bodyPr wrap="square" lIns="91440" tIns="45720" rIns="91440" bIns="45720">
            <a:spAutoFit/>
          </a:bodyPr>
          <a:lstStyle/>
          <a:p>
            <a:pPr algn="ctr"/>
            <a:r>
              <a:rPr lang="en-US" sz="4800" b="0" cap="none" spc="0" dirty="0">
                <a:ln w="0"/>
                <a:solidFill>
                  <a:schemeClr val="tx1"/>
                </a:solidFill>
                <a:effectLst>
                  <a:outerShdw blurRad="38100" dist="19050" dir="2700000" algn="tl" rotWithShape="0">
                    <a:schemeClr val="dk1">
                      <a:alpha val="40000"/>
                    </a:schemeClr>
                  </a:outerShdw>
                </a:effectLst>
              </a:rPr>
              <a:t>Dn. Wailes Rangsa, principal, CCTB. </a:t>
            </a:r>
          </a:p>
        </p:txBody>
      </p:sp>
    </p:spTree>
    <p:extLst>
      <p:ext uri="{BB962C8B-B14F-4D97-AF65-F5344CB8AC3E}">
        <p14:creationId xmlns:p14="http://schemas.microsoft.com/office/powerpoint/2010/main" val="3655606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26" name="Rectangle 25">
            <a:extLst>
              <a:ext uri="{FF2B5EF4-FFF2-40B4-BE49-F238E27FC236}">
                <a16:creationId xmlns:a16="http://schemas.microsoft.com/office/drawing/2014/main" id="{3DF994C0-2A89-4EE7-A2E1-2D1BC34CE0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20E0B39D-28FB-41E0-999D-8298BDB091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solidFill>
            <a:srgbClr val="844BC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4AAC9F2-7EC9-7E15-95FF-050D8CCDA499}"/>
              </a:ext>
            </a:extLst>
          </p:cNvPr>
          <p:cNvSpPr>
            <a:spLocks noGrp="1"/>
          </p:cNvSpPr>
          <p:nvPr>
            <p:ph type="title"/>
          </p:nvPr>
        </p:nvSpPr>
        <p:spPr>
          <a:xfrm>
            <a:off x="934873" y="1674546"/>
            <a:ext cx="5594224" cy="3508908"/>
          </a:xfrm>
          <a:noFill/>
        </p:spPr>
        <p:txBody>
          <a:bodyPr vert="horz" lIns="91440" tIns="45720" rIns="91440" bIns="45720" rtlCol="0" anchor="ctr">
            <a:normAutofit/>
          </a:bodyPr>
          <a:lstStyle/>
          <a:p>
            <a:r>
              <a:rPr lang="en-US" sz="4800" b="1" i="1" dirty="0" err="1">
                <a:solidFill>
                  <a:srgbClr val="FFFFFF"/>
                </a:solidFill>
                <a:latin typeface="SolaimanLipi" panose="03000609000000000000" pitchFamily="65" charset="0"/>
                <a:cs typeface="SolaimanLipi" panose="03000609000000000000" pitchFamily="65" charset="0"/>
              </a:rPr>
              <a:t>পরিচয়</a:t>
            </a:r>
            <a:r>
              <a:rPr lang="en-US" sz="4800" b="1" i="1" dirty="0">
                <a:solidFill>
                  <a:srgbClr val="FFFFFF"/>
                </a:solidFill>
                <a:latin typeface="SolaimanLipi" panose="03000609000000000000" pitchFamily="65" charset="0"/>
                <a:cs typeface="SolaimanLipi" panose="03000609000000000000" pitchFamily="65" charset="0"/>
              </a:rPr>
              <a:t> </a:t>
            </a:r>
            <a:r>
              <a:rPr lang="en-US" sz="4800" b="1" i="1" dirty="0" err="1">
                <a:solidFill>
                  <a:srgbClr val="FFFFFF"/>
                </a:solidFill>
                <a:latin typeface="SolaimanLipi" panose="03000609000000000000" pitchFamily="65" charset="0"/>
                <a:cs typeface="SolaimanLipi" panose="03000609000000000000" pitchFamily="65" charset="0"/>
              </a:rPr>
              <a:t>পর্ব</a:t>
            </a:r>
            <a:r>
              <a:rPr lang="en-US" sz="4800" b="1" i="1" dirty="0">
                <a:solidFill>
                  <a:srgbClr val="FFFFFF"/>
                </a:solidFill>
                <a:latin typeface="SolaimanLipi" panose="03000609000000000000" pitchFamily="65" charset="0"/>
                <a:cs typeface="SolaimanLipi" panose="03000609000000000000" pitchFamily="65" charset="0"/>
              </a:rPr>
              <a:t> : </a:t>
            </a:r>
            <a:br>
              <a:rPr lang="en-US" sz="4800" b="1" i="1" dirty="0">
                <a:solidFill>
                  <a:srgbClr val="FFFFFF"/>
                </a:solidFill>
                <a:latin typeface="SolaimanLipi" panose="03000609000000000000" pitchFamily="65" charset="0"/>
                <a:cs typeface="SolaimanLipi" panose="03000609000000000000" pitchFamily="65" charset="0"/>
              </a:rPr>
            </a:br>
            <a:r>
              <a:rPr lang="en-US" sz="4800" b="1" i="1" dirty="0" err="1">
                <a:solidFill>
                  <a:srgbClr val="FFFFFF"/>
                </a:solidFill>
                <a:latin typeface="SolaimanLipi" panose="03000609000000000000" pitchFamily="65" charset="0"/>
                <a:cs typeface="SolaimanLipi" panose="03000609000000000000" pitchFamily="65" charset="0"/>
              </a:rPr>
              <a:t>আপনার</a:t>
            </a:r>
            <a:r>
              <a:rPr lang="en-US" sz="4800" b="1" i="1" dirty="0">
                <a:solidFill>
                  <a:srgbClr val="FFFFFF"/>
                </a:solidFill>
                <a:latin typeface="SolaimanLipi" panose="03000609000000000000" pitchFamily="65" charset="0"/>
                <a:cs typeface="SolaimanLipi" panose="03000609000000000000" pitchFamily="65" charset="0"/>
              </a:rPr>
              <a:t> </a:t>
            </a:r>
            <a:r>
              <a:rPr lang="en-US" sz="4800" b="1" i="1" dirty="0" err="1">
                <a:solidFill>
                  <a:srgbClr val="FFFFFF"/>
                </a:solidFill>
                <a:latin typeface="SolaimanLipi" panose="03000609000000000000" pitchFamily="65" charset="0"/>
                <a:cs typeface="SolaimanLipi" panose="03000609000000000000" pitchFamily="65" charset="0"/>
              </a:rPr>
              <a:t>পরিচয়</a:t>
            </a:r>
            <a:r>
              <a:rPr lang="en-US" sz="4800" b="1" i="1" dirty="0">
                <a:solidFill>
                  <a:srgbClr val="FFFFFF"/>
                </a:solidFill>
                <a:latin typeface="SolaimanLipi" panose="03000609000000000000" pitchFamily="65" charset="0"/>
                <a:cs typeface="SolaimanLipi" panose="03000609000000000000" pitchFamily="65" charset="0"/>
              </a:rPr>
              <a:t> </a:t>
            </a:r>
            <a:r>
              <a:rPr lang="en-US" sz="4800" b="1" i="1" dirty="0" err="1">
                <a:solidFill>
                  <a:srgbClr val="FFFFFF"/>
                </a:solidFill>
                <a:latin typeface="SolaimanLipi" panose="03000609000000000000" pitchFamily="65" charset="0"/>
                <a:cs typeface="SolaimanLipi" panose="03000609000000000000" pitchFamily="65" charset="0"/>
              </a:rPr>
              <a:t>দিন</a:t>
            </a:r>
            <a:r>
              <a:rPr lang="en-US" sz="4800" b="1" i="1" dirty="0">
                <a:solidFill>
                  <a:srgbClr val="FFFFFF"/>
                </a:solidFill>
                <a:latin typeface="SolaimanLipi" panose="03000609000000000000" pitchFamily="65" charset="0"/>
                <a:cs typeface="SolaimanLipi" panose="03000609000000000000" pitchFamily="65" charset="0"/>
              </a:rPr>
              <a:t>	</a:t>
            </a:r>
          </a:p>
        </p:txBody>
      </p:sp>
      <p:sp>
        <p:nvSpPr>
          <p:cNvPr id="3" name="Content Placeholder 2">
            <a:extLst>
              <a:ext uri="{FF2B5EF4-FFF2-40B4-BE49-F238E27FC236}">
                <a16:creationId xmlns:a16="http://schemas.microsoft.com/office/drawing/2014/main" id="{977F3131-4A2E-A66A-4A38-6A15B3F5FD71}"/>
              </a:ext>
            </a:extLst>
          </p:cNvPr>
          <p:cNvSpPr>
            <a:spLocks noGrp="1"/>
          </p:cNvSpPr>
          <p:nvPr>
            <p:ph idx="1"/>
          </p:nvPr>
        </p:nvSpPr>
        <p:spPr>
          <a:xfrm>
            <a:off x="7554594" y="3429000"/>
            <a:ext cx="4555700" cy="2979174"/>
          </a:xfrm>
          <a:ln>
            <a:solidFill>
              <a:schemeClr val="accent1"/>
            </a:solidFill>
          </a:ln>
        </p:spPr>
        <p:txBody>
          <a:bodyPr vert="horz" lIns="91440" tIns="45720" rIns="91440" bIns="45720" rtlCol="0" anchor="ctr">
            <a:normAutofit/>
          </a:bodyPr>
          <a:lstStyle/>
          <a:p>
            <a:pPr marL="0" indent="0" algn="ctr">
              <a:buNone/>
            </a:pPr>
            <a:r>
              <a:rPr lang="en-US" sz="3600" cap="all" dirty="0" err="1">
                <a:latin typeface="SolaimanLipi" panose="03000609000000000000" pitchFamily="65" charset="0"/>
                <a:cs typeface="SolaimanLipi" panose="03000609000000000000" pitchFamily="65" charset="0"/>
              </a:rPr>
              <a:t>সেসমস্ত</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শিক্ষার</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মধ্যে</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সবচেয়ে</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উল্লেখযোগ্য</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শিক্ষা</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কি</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ছিল</a:t>
            </a:r>
            <a:r>
              <a:rPr lang="en-US" sz="3600" cap="all" dirty="0">
                <a:latin typeface="SolaimanLipi" panose="03000609000000000000" pitchFamily="65" charset="0"/>
                <a:cs typeface="SolaimanLipi" panose="03000609000000000000" pitchFamily="65" charset="0"/>
              </a:rPr>
              <a:t>? </a:t>
            </a:r>
          </a:p>
          <a:p>
            <a:pPr marL="0" indent="0" algn="ctr">
              <a:buNone/>
            </a:pPr>
            <a:r>
              <a:rPr lang="en-US" sz="3600" cap="all" dirty="0" err="1">
                <a:latin typeface="SolaimanLipi" panose="03000609000000000000" pitchFamily="65" charset="0"/>
                <a:cs typeface="SolaimanLipi" panose="03000609000000000000" pitchFamily="65" charset="0"/>
              </a:rPr>
              <a:t>কোথায়</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এবং</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কিভাবে</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তা</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পেয়েছেন</a:t>
            </a:r>
            <a:r>
              <a:rPr lang="en-US" sz="3600" cap="all" dirty="0">
                <a:latin typeface="SolaimanLipi" panose="03000609000000000000" pitchFamily="65" charset="0"/>
                <a:cs typeface="SolaimanLipi" panose="03000609000000000000" pitchFamily="65" charset="0"/>
              </a:rPr>
              <a:t>? </a:t>
            </a:r>
          </a:p>
        </p:txBody>
      </p:sp>
      <p:sp>
        <p:nvSpPr>
          <p:cNvPr id="5" name="TextBox 4">
            <a:extLst>
              <a:ext uri="{FF2B5EF4-FFF2-40B4-BE49-F238E27FC236}">
                <a16:creationId xmlns:a16="http://schemas.microsoft.com/office/drawing/2014/main" id="{57543A7B-6FA1-1954-985F-FAE572EBEF54}"/>
              </a:ext>
            </a:extLst>
          </p:cNvPr>
          <p:cNvSpPr txBox="1"/>
          <p:nvPr/>
        </p:nvSpPr>
        <p:spPr>
          <a:xfrm>
            <a:off x="6873073" y="887893"/>
            <a:ext cx="5237220" cy="1754326"/>
          </a:xfrm>
          <a:prstGeom prst="rect">
            <a:avLst/>
          </a:prstGeom>
          <a:noFill/>
        </p:spPr>
        <p:txBody>
          <a:bodyPr wrap="square">
            <a:spAutoFit/>
          </a:bodyPr>
          <a:lstStyle/>
          <a:p>
            <a:pPr marL="0" indent="0" algn="ctr">
              <a:buNone/>
            </a:pPr>
            <a:r>
              <a:rPr lang="en-US" sz="3600" cap="all" dirty="0">
                <a:latin typeface="SolaimanLipi" panose="03000609000000000000" pitchFamily="65" charset="0"/>
                <a:cs typeface="SolaimanLipi" panose="03000609000000000000" pitchFamily="65" charset="0"/>
              </a:rPr>
              <a:t>জীবনে </a:t>
            </a:r>
            <a:r>
              <a:rPr lang="en-US" sz="3600" cap="all" dirty="0" err="1">
                <a:latin typeface="SolaimanLipi" panose="03000609000000000000" pitchFamily="65" charset="0"/>
                <a:cs typeface="SolaimanLipi" panose="03000609000000000000" pitchFamily="65" charset="0"/>
              </a:rPr>
              <a:t>যেসমস্ত</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শিক্ষা</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লাভ</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করেছেন</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সেসমস্ত</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নিয়ে</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চিন্তা</a:t>
            </a:r>
            <a:r>
              <a:rPr lang="en-US" sz="3600" cap="all" dirty="0">
                <a:latin typeface="SolaimanLipi" panose="03000609000000000000" pitchFamily="65" charset="0"/>
                <a:cs typeface="SolaimanLipi" panose="03000609000000000000" pitchFamily="65" charset="0"/>
              </a:rPr>
              <a:t> </a:t>
            </a:r>
            <a:r>
              <a:rPr lang="en-US" sz="3600" cap="all" dirty="0" err="1">
                <a:latin typeface="SolaimanLipi" panose="03000609000000000000" pitchFamily="65" charset="0"/>
                <a:cs typeface="SolaimanLipi" panose="03000609000000000000" pitchFamily="65" charset="0"/>
              </a:rPr>
              <a:t>করুন</a:t>
            </a:r>
            <a:r>
              <a:rPr lang="en-US" sz="3600" cap="all" dirty="0">
                <a:latin typeface="SolaimanLipi" panose="03000609000000000000" pitchFamily="65" charset="0"/>
                <a:cs typeface="SolaimanLipi" panose="03000609000000000000" pitchFamily="65" charset="0"/>
              </a:rPr>
              <a:t>। </a:t>
            </a:r>
          </a:p>
        </p:txBody>
      </p:sp>
    </p:spTree>
    <p:extLst>
      <p:ext uri="{BB962C8B-B14F-4D97-AF65-F5344CB8AC3E}">
        <p14:creationId xmlns:p14="http://schemas.microsoft.com/office/powerpoint/2010/main" val="81162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heel(1)">
                                      <p:cBhvr>
                                        <p:cTn id="1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18" name="Rectangle 17">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B7E9BC-5FA4-F843-E70F-2272B3E12D7F}"/>
              </a:ext>
            </a:extLst>
          </p:cNvPr>
          <p:cNvSpPr>
            <a:spLocks noGrp="1"/>
          </p:cNvSpPr>
          <p:nvPr>
            <p:ph type="title"/>
          </p:nvPr>
        </p:nvSpPr>
        <p:spPr>
          <a:xfrm>
            <a:off x="680873" y="868714"/>
            <a:ext cx="5757332" cy="3191672"/>
          </a:xfrm>
          <a:ln w="38100">
            <a:solidFill>
              <a:schemeClr val="tx1"/>
            </a:solidFill>
          </a:ln>
        </p:spPr>
        <p:txBody>
          <a:bodyPr vert="horz" lIns="91440" tIns="45720" rIns="91440" bIns="45720" rtlCol="0" anchor="b">
            <a:normAutofit/>
          </a:bodyPr>
          <a:lstStyle/>
          <a:p>
            <a:pPr algn="ctr"/>
            <a:r>
              <a:rPr lang="en-US" sz="4800" i="1" dirty="0" err="1">
                <a:latin typeface="SolaimanLipi" panose="03000609000000000000" pitchFamily="65" charset="0"/>
                <a:cs typeface="SolaimanLipi" panose="03000609000000000000" pitchFamily="65" charset="0"/>
              </a:rPr>
              <a:t>আপনাকে</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প্রভাবিত</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করছেন</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এবং</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করছেন</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এমন</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একজনের</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সমন্ধে</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চিন্তা</a:t>
            </a:r>
            <a:r>
              <a:rPr lang="en-US" sz="4800" i="1" dirty="0">
                <a:latin typeface="SolaimanLipi" panose="03000609000000000000" pitchFamily="65" charset="0"/>
                <a:cs typeface="SolaimanLipi" panose="03000609000000000000" pitchFamily="65" charset="0"/>
              </a:rPr>
              <a:t> </a:t>
            </a:r>
            <a:r>
              <a:rPr lang="en-US" sz="4800" i="1" dirty="0" err="1">
                <a:latin typeface="SolaimanLipi" panose="03000609000000000000" pitchFamily="65" charset="0"/>
                <a:cs typeface="SolaimanLipi" panose="03000609000000000000" pitchFamily="65" charset="0"/>
              </a:rPr>
              <a:t>করুন</a:t>
            </a:r>
            <a:r>
              <a:rPr lang="en-US" sz="4800" i="1" dirty="0">
                <a:latin typeface="SolaimanLipi" panose="03000609000000000000" pitchFamily="65" charset="0"/>
                <a:cs typeface="SolaimanLipi" panose="03000609000000000000" pitchFamily="65" charset="0"/>
              </a:rPr>
              <a:t>।  </a:t>
            </a:r>
          </a:p>
        </p:txBody>
      </p:sp>
      <p:pic>
        <p:nvPicPr>
          <p:cNvPr id="12" name="Picture 11" descr="Person with idea concept">
            <a:extLst>
              <a:ext uri="{FF2B5EF4-FFF2-40B4-BE49-F238E27FC236}">
                <a16:creationId xmlns:a16="http://schemas.microsoft.com/office/drawing/2014/main" id="{6047FF4D-7C79-439F-0826-FAA46A4A2011}"/>
              </a:ext>
            </a:extLst>
          </p:cNvPr>
          <p:cNvPicPr>
            <a:picLocks noChangeAspect="1"/>
          </p:cNvPicPr>
          <p:nvPr/>
        </p:nvPicPr>
        <p:blipFill rotWithShape="1">
          <a:blip r:embed="rId2"/>
          <a:srcRect l="25212" r="16750"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4" name="Rectangle 3">
            <a:extLst>
              <a:ext uri="{FF2B5EF4-FFF2-40B4-BE49-F238E27FC236}">
                <a16:creationId xmlns:a16="http://schemas.microsoft.com/office/drawing/2014/main" id="{C558AC75-CE08-BD74-2EC8-085A971CEA5C}"/>
              </a:ext>
            </a:extLst>
          </p:cNvPr>
          <p:cNvSpPr/>
          <p:nvPr/>
        </p:nvSpPr>
        <p:spPr>
          <a:xfrm>
            <a:off x="680873" y="4853983"/>
            <a:ext cx="5757332" cy="1569660"/>
          </a:xfrm>
          <a:prstGeom prst="rect">
            <a:avLst/>
          </a:prstGeom>
          <a:noFill/>
          <a:ln w="38100">
            <a:solidFill>
              <a:schemeClr val="tx1"/>
            </a:solidFill>
          </a:ln>
        </p:spPr>
        <p:txBody>
          <a:bodyPr wrap="square" lIns="91440" tIns="45720" rIns="91440" bIns="45720">
            <a:spAutoFit/>
          </a:bodyPr>
          <a:lstStyle/>
          <a:p>
            <a:pPr algn="ctr"/>
            <a:r>
              <a:rPr lang="en-US" sz="4800" dirty="0" err="1">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আপনি</a:t>
            </a:r>
            <a:r>
              <a:rPr lang="en-US" sz="4800" dirty="0">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 </a:t>
            </a:r>
            <a:r>
              <a:rPr lang="en-US" sz="4800" dirty="0" err="1">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কেন</a:t>
            </a:r>
            <a:r>
              <a:rPr lang="en-US" sz="4800" dirty="0">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 </a:t>
            </a:r>
            <a:r>
              <a:rPr lang="en-US" sz="4800" dirty="0" err="1">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তার</a:t>
            </a:r>
            <a:r>
              <a:rPr lang="en-US" sz="4800" dirty="0">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 </a:t>
            </a:r>
            <a:r>
              <a:rPr lang="en-US" sz="4800" dirty="0" err="1">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কথা</a:t>
            </a:r>
            <a:r>
              <a:rPr lang="en-US" sz="4800" dirty="0">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 </a:t>
            </a:r>
            <a:r>
              <a:rPr lang="en-US" sz="4800" dirty="0" err="1">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মনে</a:t>
            </a:r>
            <a:r>
              <a:rPr lang="en-US" sz="4800" dirty="0">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 </a:t>
            </a:r>
            <a:r>
              <a:rPr lang="en-US" sz="4800" dirty="0" err="1">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করেন</a:t>
            </a:r>
            <a:r>
              <a:rPr lang="en-US" sz="4800" dirty="0">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 </a:t>
            </a:r>
            <a:endParaRPr lang="en-US" sz="4800" b="0" cap="none" spc="0" dirty="0">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endParaRPr>
          </a:p>
        </p:txBody>
      </p:sp>
    </p:spTree>
    <p:extLst>
      <p:ext uri="{BB962C8B-B14F-4D97-AF65-F5344CB8AC3E}">
        <p14:creationId xmlns:p14="http://schemas.microsoft.com/office/powerpoint/2010/main" val="365563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2EA8511-2E24-42FC-88A7-8483621B9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2F7D510-D051-48B9-80DD-60B456D08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3" descr="Cloudy oil paint art">
            <a:extLst>
              <a:ext uri="{FF2B5EF4-FFF2-40B4-BE49-F238E27FC236}">
                <a16:creationId xmlns:a16="http://schemas.microsoft.com/office/drawing/2014/main" id="{7243F560-D1A4-1CA6-F09B-8DFE9CE56E72}"/>
              </a:ext>
            </a:extLst>
          </p:cNvPr>
          <p:cNvPicPr>
            <a:picLocks noChangeAspect="1"/>
          </p:cNvPicPr>
          <p:nvPr/>
        </p:nvPicPr>
        <p:blipFill rotWithShape="1">
          <a:blip r:embed="rId3"/>
          <a:srcRect r="26633" b="-1"/>
          <a:stretch/>
        </p:blipFill>
        <p:spPr>
          <a:xfrm>
            <a:off x="-3048" y="101610"/>
            <a:ext cx="7537685" cy="6857990"/>
          </a:xfrm>
          <a:prstGeom prst="rect">
            <a:avLst/>
          </a:prstGeom>
          <a:ln w="28575">
            <a:solidFill>
              <a:schemeClr val="tx1"/>
            </a:solidFill>
          </a:ln>
        </p:spPr>
      </p:pic>
      <p:sp useBgFill="1">
        <p:nvSpPr>
          <p:cNvPr id="35" name="Freeform: Shape 34">
            <a:extLst>
              <a:ext uri="{FF2B5EF4-FFF2-40B4-BE49-F238E27FC236}">
                <a16:creationId xmlns:a16="http://schemas.microsoft.com/office/drawing/2014/main" id="{EED8D03E-F375-4E67-B932-FF9B007BB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344153" y="1025355"/>
            <a:ext cx="3850317" cy="6538623"/>
          </a:xfrm>
          <a:custGeom>
            <a:avLst/>
            <a:gdLst>
              <a:gd name="connsiteX0" fmla="*/ 0 w 3850317"/>
              <a:gd name="connsiteY0" fmla="*/ 0 h 5978116"/>
              <a:gd name="connsiteX1" fmla="*/ 3850317 w 3850317"/>
              <a:gd name="connsiteY1" fmla="*/ 0 h 5978116"/>
              <a:gd name="connsiteX2" fmla="*/ 3840373 w 3850317"/>
              <a:gd name="connsiteY2" fmla="*/ 258313 h 5978116"/>
              <a:gd name="connsiteX3" fmla="*/ 3755448 w 3850317"/>
              <a:gd name="connsiteY3" fmla="*/ 1537847 h 5978116"/>
              <a:gd name="connsiteX4" fmla="*/ 3150490 w 3850317"/>
              <a:gd name="connsiteY4" fmla="*/ 3989537 h 5978116"/>
              <a:gd name="connsiteX5" fmla="*/ 3089544 w 3850317"/>
              <a:gd name="connsiteY5" fmla="*/ 3606200 h 5978116"/>
              <a:gd name="connsiteX6" fmla="*/ 2922635 w 3850317"/>
              <a:gd name="connsiteY6" fmla="*/ 4519351 h 5978116"/>
              <a:gd name="connsiteX7" fmla="*/ 2904628 w 3850317"/>
              <a:gd name="connsiteY7" fmla="*/ 4466023 h 5978116"/>
              <a:gd name="connsiteX8" fmla="*/ 2825329 w 3850317"/>
              <a:gd name="connsiteY8" fmla="*/ 4562983 h 5978116"/>
              <a:gd name="connsiteX9" fmla="*/ 2695127 w 3850317"/>
              <a:gd name="connsiteY9" fmla="*/ 4973329 h 5978116"/>
              <a:gd name="connsiteX10" fmla="*/ 2501208 w 3850317"/>
              <a:gd name="connsiteY10" fmla="*/ 4457366 h 5978116"/>
              <a:gd name="connsiteX11" fmla="*/ 2209291 w 3850317"/>
              <a:gd name="connsiteY11" fmla="*/ 5028388 h 5978116"/>
              <a:gd name="connsiteX12" fmla="*/ 2135532 w 3850317"/>
              <a:gd name="connsiteY12" fmla="*/ 5321344 h 5978116"/>
              <a:gd name="connsiteX13" fmla="*/ 2009139 w 3850317"/>
              <a:gd name="connsiteY13" fmla="*/ 4714655 h 5978116"/>
              <a:gd name="connsiteX14" fmla="*/ 1918759 w 3850317"/>
              <a:gd name="connsiteY14" fmla="*/ 4486454 h 5978116"/>
              <a:gd name="connsiteX15" fmla="*/ 1800676 w 3850317"/>
              <a:gd name="connsiteY15" fmla="*/ 4608346 h 5978116"/>
              <a:gd name="connsiteX16" fmla="*/ 1614721 w 3850317"/>
              <a:gd name="connsiteY16" fmla="*/ 5319612 h 5978116"/>
              <a:gd name="connsiteX17" fmla="*/ 1530921 w 3850317"/>
              <a:gd name="connsiteY17" fmla="*/ 5433540 h 5978116"/>
              <a:gd name="connsiteX18" fmla="*/ 1569705 w 3850317"/>
              <a:gd name="connsiteY18" fmla="*/ 4803650 h 5978116"/>
              <a:gd name="connsiteX19" fmla="*/ 1517416 w 3850317"/>
              <a:gd name="connsiteY19" fmla="*/ 4640204 h 5978116"/>
              <a:gd name="connsiteX20" fmla="*/ 1425997 w 3850317"/>
              <a:gd name="connsiteY20" fmla="*/ 4800187 h 5978116"/>
              <a:gd name="connsiteX21" fmla="*/ 1348083 w 3850317"/>
              <a:gd name="connsiteY21" fmla="*/ 5363245 h 5978116"/>
              <a:gd name="connsiteX22" fmla="*/ 1200566 w 3850317"/>
              <a:gd name="connsiteY22" fmla="*/ 5526691 h 5978116"/>
              <a:gd name="connsiteX23" fmla="*/ 1027770 w 3850317"/>
              <a:gd name="connsiteY23" fmla="*/ 5803718 h 5978116"/>
              <a:gd name="connsiteX24" fmla="*/ 892373 w 3850317"/>
              <a:gd name="connsiteY24" fmla="*/ 5604950 h 5978116"/>
              <a:gd name="connsiteX25" fmla="*/ 681487 w 3850317"/>
              <a:gd name="connsiteY25" fmla="*/ 5914528 h 5978116"/>
              <a:gd name="connsiteX26" fmla="*/ 414155 w 3850317"/>
              <a:gd name="connsiteY26" fmla="*/ 5817569 h 5978116"/>
              <a:gd name="connsiteX27" fmla="*/ 360135 w 3850317"/>
              <a:gd name="connsiteY27" fmla="*/ 5287062 h 5978116"/>
              <a:gd name="connsiteX28" fmla="*/ 281875 w 3850317"/>
              <a:gd name="connsiteY28" fmla="*/ 4677256 h 5978116"/>
              <a:gd name="connsiteX29" fmla="*/ 237897 w 3850317"/>
              <a:gd name="connsiteY29" fmla="*/ 4207696 h 5978116"/>
              <a:gd name="connsiteX30" fmla="*/ 145093 w 3850317"/>
              <a:gd name="connsiteY30" fmla="*/ 3878379 h 5978116"/>
              <a:gd name="connsiteX31" fmla="*/ 72373 w 3850317"/>
              <a:gd name="connsiteY31" fmla="*/ 2447189 h 5978116"/>
              <a:gd name="connsiteX32" fmla="*/ 0 w 3850317"/>
              <a:gd name="connsiteY32" fmla="*/ 0 h 597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50317" h="5978116">
                <a:moveTo>
                  <a:pt x="0" y="0"/>
                </a:moveTo>
                <a:lnTo>
                  <a:pt x="3850317" y="0"/>
                </a:lnTo>
                <a:lnTo>
                  <a:pt x="3840373" y="258313"/>
                </a:lnTo>
                <a:cubicBezTo>
                  <a:pt x="3816350" y="852957"/>
                  <a:pt x="3786959" y="1372106"/>
                  <a:pt x="3755448" y="1537847"/>
                </a:cubicBezTo>
                <a:cubicBezTo>
                  <a:pt x="3300085" y="3936555"/>
                  <a:pt x="3150490" y="3989537"/>
                  <a:pt x="3150490" y="3989537"/>
                </a:cubicBezTo>
                <a:cubicBezTo>
                  <a:pt x="3150490" y="3989537"/>
                  <a:pt x="3124172" y="3732940"/>
                  <a:pt x="3089544" y="3606200"/>
                </a:cubicBezTo>
                <a:cubicBezTo>
                  <a:pt x="3082618" y="3784537"/>
                  <a:pt x="2946529" y="4491302"/>
                  <a:pt x="2922635" y="4519351"/>
                </a:cubicBezTo>
                <a:cubicBezTo>
                  <a:pt x="2916749" y="4502729"/>
                  <a:pt x="2910515" y="4484030"/>
                  <a:pt x="2904628" y="4466023"/>
                </a:cubicBezTo>
                <a:cubicBezTo>
                  <a:pt x="2884890" y="4501344"/>
                  <a:pt x="2859958" y="4534241"/>
                  <a:pt x="2825329" y="4562983"/>
                </a:cubicBezTo>
                <a:cubicBezTo>
                  <a:pt x="2706208" y="4662020"/>
                  <a:pt x="2743260" y="4833430"/>
                  <a:pt x="2695127" y="4973329"/>
                </a:cubicBezTo>
                <a:cubicBezTo>
                  <a:pt x="2446495" y="4877408"/>
                  <a:pt x="2545186" y="4641589"/>
                  <a:pt x="2501208" y="4457366"/>
                </a:cubicBezTo>
                <a:cubicBezTo>
                  <a:pt x="2341225" y="4936277"/>
                  <a:pt x="2267120" y="4837932"/>
                  <a:pt x="2209291" y="5028388"/>
                </a:cubicBezTo>
                <a:cubicBezTo>
                  <a:pt x="2137610" y="5264900"/>
                  <a:pt x="2135532" y="5321344"/>
                  <a:pt x="2135532" y="5321344"/>
                </a:cubicBezTo>
                <a:cubicBezTo>
                  <a:pt x="2004983" y="5137467"/>
                  <a:pt x="2054502" y="4933506"/>
                  <a:pt x="2009139" y="4714655"/>
                </a:cubicBezTo>
                <a:cubicBezTo>
                  <a:pt x="1956503" y="4642281"/>
                  <a:pt x="1932264" y="4565753"/>
                  <a:pt x="1918759" y="4486454"/>
                </a:cubicBezTo>
                <a:cubicBezTo>
                  <a:pt x="1889671" y="4439359"/>
                  <a:pt x="1848463" y="4656479"/>
                  <a:pt x="1800676" y="4608346"/>
                </a:cubicBezTo>
                <a:cubicBezTo>
                  <a:pt x="1760507" y="4832391"/>
                  <a:pt x="1681208" y="5047087"/>
                  <a:pt x="1614721" y="5319612"/>
                </a:cubicBezTo>
                <a:cubicBezTo>
                  <a:pt x="1580786" y="5457780"/>
                  <a:pt x="1530574" y="5446352"/>
                  <a:pt x="1530921" y="5433540"/>
                </a:cubicBezTo>
                <a:cubicBezTo>
                  <a:pt x="1532998" y="5109418"/>
                  <a:pt x="1600177" y="5128464"/>
                  <a:pt x="1569705" y="4803650"/>
                </a:cubicBezTo>
                <a:cubicBezTo>
                  <a:pt x="1566242" y="4746167"/>
                  <a:pt x="1596022" y="4651631"/>
                  <a:pt x="1517416" y="4640204"/>
                </a:cubicBezTo>
                <a:cubicBezTo>
                  <a:pt x="1415608" y="4628430"/>
                  <a:pt x="1436385" y="4747898"/>
                  <a:pt x="1425997" y="4800187"/>
                </a:cubicBezTo>
                <a:cubicBezTo>
                  <a:pt x="1389291" y="5009342"/>
                  <a:pt x="1370938" y="5149241"/>
                  <a:pt x="1348083" y="5363245"/>
                </a:cubicBezTo>
                <a:cubicBezTo>
                  <a:pt x="1336655" y="5453625"/>
                  <a:pt x="1352931" y="5563743"/>
                  <a:pt x="1200566" y="5526691"/>
                </a:cubicBezTo>
                <a:cubicBezTo>
                  <a:pt x="1051664" y="5551623"/>
                  <a:pt x="1099105" y="5719570"/>
                  <a:pt x="1027770" y="5803718"/>
                </a:cubicBezTo>
                <a:cubicBezTo>
                  <a:pt x="945009" y="5758701"/>
                  <a:pt x="1003184" y="5640964"/>
                  <a:pt x="892373" y="5604950"/>
                </a:cubicBezTo>
                <a:cubicBezTo>
                  <a:pt x="925963" y="5772552"/>
                  <a:pt x="680448" y="5747619"/>
                  <a:pt x="681487" y="5914528"/>
                </a:cubicBezTo>
                <a:cubicBezTo>
                  <a:pt x="534662" y="6049233"/>
                  <a:pt x="467137" y="5947425"/>
                  <a:pt x="414155" y="5817569"/>
                </a:cubicBezTo>
                <a:cubicBezTo>
                  <a:pt x="348015" y="5648929"/>
                  <a:pt x="370177" y="5468515"/>
                  <a:pt x="360135" y="5287062"/>
                </a:cubicBezTo>
                <a:cubicBezTo>
                  <a:pt x="338319" y="5059207"/>
                  <a:pt x="278758" y="4907881"/>
                  <a:pt x="281875" y="4677256"/>
                </a:cubicBezTo>
                <a:cubicBezTo>
                  <a:pt x="237204" y="4527316"/>
                  <a:pt x="250017" y="4367332"/>
                  <a:pt x="237897" y="4207696"/>
                </a:cubicBezTo>
                <a:cubicBezTo>
                  <a:pt x="210194" y="3969452"/>
                  <a:pt x="176258" y="4119047"/>
                  <a:pt x="145093" y="3878379"/>
                </a:cubicBezTo>
                <a:cubicBezTo>
                  <a:pt x="114274" y="3641175"/>
                  <a:pt x="72720" y="2448920"/>
                  <a:pt x="72373" y="2447189"/>
                </a:cubicBezTo>
                <a:cubicBezTo>
                  <a:pt x="72720" y="2447189"/>
                  <a:pt x="12120" y="1233809"/>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42F9E25-6888-1403-848E-9C7D325FEDA4}"/>
              </a:ext>
            </a:extLst>
          </p:cNvPr>
          <p:cNvSpPr>
            <a:spLocks noGrp="1"/>
          </p:cNvSpPr>
          <p:nvPr>
            <p:ph type="ctrTitle"/>
          </p:nvPr>
        </p:nvSpPr>
        <p:spPr>
          <a:xfrm>
            <a:off x="797559" y="2369508"/>
            <a:ext cx="3828393" cy="1161097"/>
          </a:xfrm>
        </p:spPr>
        <p:txBody>
          <a:bodyPr>
            <a:normAutofit/>
          </a:bodyPr>
          <a:lstStyle/>
          <a:p>
            <a:r>
              <a:rPr lang="en-US" sz="6000" dirty="0">
                <a:latin typeface="SolaimanLipi" panose="03000609000000000000" pitchFamily="65" charset="0"/>
                <a:cs typeface="SolaimanLipi" panose="03000609000000000000" pitchFamily="65" charset="0"/>
              </a:rPr>
              <a:t>Mentoring </a:t>
            </a:r>
          </a:p>
        </p:txBody>
      </p:sp>
      <p:pic>
        <p:nvPicPr>
          <p:cNvPr id="6" name="Imagen 1" descr="mentoreo.gif">
            <a:extLst>
              <a:ext uri="{FF2B5EF4-FFF2-40B4-BE49-F238E27FC236}">
                <a16:creationId xmlns:a16="http://schemas.microsoft.com/office/drawing/2014/main" id="{35D61915-720E-B785-9B40-5BE083CCD0C3}"/>
              </a:ext>
            </a:extLst>
          </p:cNvPr>
          <p:cNvPicPr>
            <a:picLocks noChangeAspect="1"/>
          </p:cNvPicPr>
          <p:nvPr/>
        </p:nvPicPr>
        <p:blipFill rotWithShape="1">
          <a:blip r:embed="rId4">
            <a:extLst>
              <a:ext uri="{28A0092B-C50C-407E-A947-70E740481C1C}">
                <a14:useLocalDpi xmlns:a14="http://schemas.microsoft.com/office/drawing/2010/main" val="0"/>
              </a:ext>
            </a:extLst>
          </a:blip>
          <a:srcRect r="-2" b="174"/>
          <a:stretch/>
        </p:blipFill>
        <p:spPr bwMode="auto">
          <a:xfrm>
            <a:off x="7620000" y="10"/>
            <a:ext cx="457200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51FEEA6B-F9B0-F2A7-2CEB-00A45369948C}"/>
              </a:ext>
            </a:extLst>
          </p:cNvPr>
          <p:cNvSpPr/>
          <p:nvPr/>
        </p:nvSpPr>
        <p:spPr>
          <a:xfrm>
            <a:off x="889205" y="3721054"/>
            <a:ext cx="5205271" cy="769441"/>
          </a:xfrm>
          <a:prstGeom prst="rect">
            <a:avLst/>
          </a:prstGeom>
          <a:noFill/>
        </p:spPr>
        <p:txBody>
          <a:bodyPr wrap="none" lIns="91440" tIns="45720" rIns="91440" bIns="45720">
            <a:spAutoFit/>
          </a:bodyPr>
          <a:lstStyle/>
          <a:p>
            <a:pPr algn="ctr"/>
            <a:r>
              <a:rPr lang="en-US" sz="4400" dirty="0">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What is Mentoring? </a:t>
            </a:r>
            <a:endParaRPr lang="en-US" sz="4400" b="0" cap="none" spc="0" dirty="0">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endParaRPr>
          </a:p>
        </p:txBody>
      </p:sp>
      <p:sp>
        <p:nvSpPr>
          <p:cNvPr id="3" name="Rectangle 2">
            <a:extLst>
              <a:ext uri="{FF2B5EF4-FFF2-40B4-BE49-F238E27FC236}">
                <a16:creationId xmlns:a16="http://schemas.microsoft.com/office/drawing/2014/main" id="{092C3CCC-17A5-2B23-CEC2-A774DE5DAA22}"/>
              </a:ext>
            </a:extLst>
          </p:cNvPr>
          <p:cNvSpPr/>
          <p:nvPr/>
        </p:nvSpPr>
        <p:spPr>
          <a:xfrm>
            <a:off x="558148" y="4786086"/>
            <a:ext cx="5006500" cy="769441"/>
          </a:xfrm>
          <a:prstGeom prst="rect">
            <a:avLst/>
          </a:prstGeom>
          <a:noFill/>
        </p:spPr>
        <p:txBody>
          <a:bodyPr wrap="none" lIns="91440" tIns="45720" rIns="91440" bIns="45720">
            <a:spAutoFit/>
          </a:bodyPr>
          <a:lstStyle/>
          <a:p>
            <a:pPr algn="ctr"/>
            <a:r>
              <a:rPr lang="en-US" sz="4400" b="0" cap="none" spc="0" dirty="0" err="1">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হিতোপদেশ</a:t>
            </a:r>
            <a:r>
              <a:rPr lang="en-US" sz="4400" b="0" cap="none" spc="0" dirty="0">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 ২৭:১৭ </a:t>
            </a:r>
            <a:r>
              <a:rPr lang="en-US" sz="4400" b="0" cap="none" spc="0" dirty="0" err="1">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পদ</a:t>
            </a:r>
            <a:endParaRPr lang="en-US" sz="4400" b="0" cap="none" spc="0" dirty="0">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endParaRPr>
          </a:p>
        </p:txBody>
      </p:sp>
    </p:spTree>
    <p:extLst>
      <p:ext uri="{BB962C8B-B14F-4D97-AF65-F5344CB8AC3E}">
        <p14:creationId xmlns:p14="http://schemas.microsoft.com/office/powerpoint/2010/main" val="1870371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34" name="Rectangle 33">
            <a:extLst>
              <a:ext uri="{FF2B5EF4-FFF2-40B4-BE49-F238E27FC236}">
                <a16:creationId xmlns:a16="http://schemas.microsoft.com/office/drawing/2014/main" id="{DCE1AED4-C7FF-4468-BF54-4470A0A3E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Sunset on desert">
            <a:extLst>
              <a:ext uri="{FF2B5EF4-FFF2-40B4-BE49-F238E27FC236}">
                <a16:creationId xmlns:a16="http://schemas.microsoft.com/office/drawing/2014/main" id="{A9714F69-8A35-55D5-80CC-C847006C6BA4}"/>
              </a:ext>
            </a:extLst>
          </p:cNvPr>
          <p:cNvPicPr>
            <a:picLocks noChangeAspect="1"/>
          </p:cNvPicPr>
          <p:nvPr/>
        </p:nvPicPr>
        <p:blipFill rotWithShape="1">
          <a:blip r:embed="rId3"/>
          <a:srcRect t="5043" r="-1" b="10665"/>
          <a:stretch/>
        </p:blipFill>
        <p:spPr>
          <a:xfrm>
            <a:off x="111223" y="11043"/>
            <a:ext cx="12188932" cy="6857990"/>
          </a:xfrm>
          <a:prstGeom prst="rect">
            <a:avLst/>
          </a:prstGeom>
        </p:spPr>
      </p:pic>
      <p:sp>
        <p:nvSpPr>
          <p:cNvPr id="36" name="Rectangle 35">
            <a:extLst>
              <a:ext uri="{FF2B5EF4-FFF2-40B4-BE49-F238E27FC236}">
                <a16:creationId xmlns:a16="http://schemas.microsoft.com/office/drawing/2014/main" id="{BDE94FAB-AA60-43B4-A2C3-3A940B9A95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 y="4530071"/>
            <a:ext cx="12191999" cy="2327926"/>
          </a:xfrm>
          <a:prstGeom prst="rect">
            <a:avLst/>
          </a:prstGeom>
          <a:gradFill flip="none" rotWithShape="1">
            <a:gsLst>
              <a:gs pos="44000">
                <a:schemeClr val="tx1">
                  <a:alpha val="40000"/>
                </a:schemeClr>
              </a:gs>
              <a:gs pos="100000">
                <a:schemeClr val="tx1">
                  <a:alpha val="70000"/>
                </a:schemeClr>
              </a:gs>
              <a:gs pos="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72700493-A8F2-A798-D829-E2E83AFA4BF3}"/>
              </a:ext>
            </a:extLst>
          </p:cNvPr>
          <p:cNvSpPr>
            <a:spLocks noGrp="1"/>
          </p:cNvSpPr>
          <p:nvPr>
            <p:ph type="title"/>
          </p:nvPr>
        </p:nvSpPr>
        <p:spPr>
          <a:xfrm>
            <a:off x="3583857" y="4477383"/>
            <a:ext cx="3490183" cy="1152663"/>
          </a:xfrm>
        </p:spPr>
        <p:txBody>
          <a:bodyPr vert="horz" lIns="91440" tIns="45720" rIns="91440" bIns="45720" rtlCol="0" anchor="b">
            <a:normAutofit/>
          </a:bodyPr>
          <a:lstStyle/>
          <a:p>
            <a:pPr algn="ctr"/>
            <a:r>
              <a:rPr lang="en-US" sz="4800" i="1" dirty="0">
                <a:solidFill>
                  <a:schemeClr val="bg1"/>
                </a:solidFill>
                <a:latin typeface="SolaimanLipi" panose="03000609000000000000" pitchFamily="65" charset="0"/>
                <a:cs typeface="SolaimanLipi" panose="03000609000000000000" pitchFamily="65" charset="0"/>
              </a:rPr>
              <a:t>Two Stories </a:t>
            </a:r>
          </a:p>
        </p:txBody>
      </p:sp>
      <p:sp>
        <p:nvSpPr>
          <p:cNvPr id="16" name="Rectangle 15">
            <a:extLst>
              <a:ext uri="{FF2B5EF4-FFF2-40B4-BE49-F238E27FC236}">
                <a16:creationId xmlns:a16="http://schemas.microsoft.com/office/drawing/2014/main" id="{E030C594-ACD7-BFC2-7694-48AAD9ED16C2}"/>
              </a:ext>
            </a:extLst>
          </p:cNvPr>
          <p:cNvSpPr/>
          <p:nvPr/>
        </p:nvSpPr>
        <p:spPr>
          <a:xfrm>
            <a:off x="7169848" y="748146"/>
            <a:ext cx="4343726" cy="1754326"/>
          </a:xfrm>
          <a:prstGeom prst="rect">
            <a:avLst/>
          </a:prstGeom>
          <a:noFill/>
          <a:ln>
            <a:solidFill>
              <a:schemeClr val="tx1"/>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Odysseus &amp; Telemachus </a:t>
            </a:r>
          </a:p>
        </p:txBody>
      </p:sp>
      <p:sp>
        <p:nvSpPr>
          <p:cNvPr id="17" name="Rectangle 16">
            <a:extLst>
              <a:ext uri="{FF2B5EF4-FFF2-40B4-BE49-F238E27FC236}">
                <a16:creationId xmlns:a16="http://schemas.microsoft.com/office/drawing/2014/main" id="{F4FD87DA-AF7D-A325-F8C3-77BF06554ADF}"/>
              </a:ext>
            </a:extLst>
          </p:cNvPr>
          <p:cNvSpPr/>
          <p:nvPr/>
        </p:nvSpPr>
        <p:spPr>
          <a:xfrm>
            <a:off x="111223" y="789434"/>
            <a:ext cx="3472635" cy="1754326"/>
          </a:xfrm>
          <a:prstGeom prst="rect">
            <a:avLst/>
          </a:prstGeom>
          <a:noFill/>
          <a:ln>
            <a:solidFill>
              <a:schemeClr val="tx1"/>
            </a:solidFill>
          </a:ln>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Marianela &amp; Pablo </a:t>
            </a:r>
          </a:p>
        </p:txBody>
      </p:sp>
    </p:spTree>
    <p:extLst>
      <p:ext uri="{BB962C8B-B14F-4D97-AF65-F5344CB8AC3E}">
        <p14:creationId xmlns:p14="http://schemas.microsoft.com/office/powerpoint/2010/main" val="165518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7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23" name="Rectangle 22">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4E2B5C-36BF-B51F-A07C-CDD013439315}"/>
              </a:ext>
            </a:extLst>
          </p:cNvPr>
          <p:cNvSpPr>
            <a:spLocks noGrp="1"/>
          </p:cNvSpPr>
          <p:nvPr>
            <p:ph type="title"/>
          </p:nvPr>
        </p:nvSpPr>
        <p:spPr>
          <a:xfrm>
            <a:off x="532936" y="291776"/>
            <a:ext cx="6488852" cy="1157624"/>
          </a:xfrm>
          <a:ln>
            <a:solidFill>
              <a:schemeClr val="tx1"/>
            </a:solidFill>
          </a:ln>
        </p:spPr>
        <p:txBody>
          <a:bodyPr vert="horz" lIns="91440" tIns="45720" rIns="91440" bIns="45720" rtlCol="0" anchor="b">
            <a:normAutofit fontScale="90000"/>
          </a:bodyPr>
          <a:lstStyle/>
          <a:p>
            <a:r>
              <a:rPr lang="en-US" sz="4800" i="1" dirty="0">
                <a:latin typeface="SolaimanLipi" panose="03000609000000000000" pitchFamily="65" charset="0"/>
                <a:cs typeface="SolaimanLipi" panose="03000609000000000000" pitchFamily="65" charset="0"/>
              </a:rPr>
              <a:t>Definition by Shea 1999 </a:t>
            </a:r>
          </a:p>
        </p:txBody>
      </p:sp>
      <p:pic>
        <p:nvPicPr>
          <p:cNvPr id="12" name="Picture 11" descr="Pen placed on top of a signature line">
            <a:extLst>
              <a:ext uri="{FF2B5EF4-FFF2-40B4-BE49-F238E27FC236}">
                <a16:creationId xmlns:a16="http://schemas.microsoft.com/office/drawing/2014/main" id="{2C7A63AC-1D9F-B9DE-ECF2-A4FB305B6F81}"/>
              </a:ext>
            </a:extLst>
          </p:cNvPr>
          <p:cNvPicPr>
            <a:picLocks noChangeAspect="1"/>
          </p:cNvPicPr>
          <p:nvPr/>
        </p:nvPicPr>
        <p:blipFill rotWithShape="1">
          <a:blip r:embed="rId3"/>
          <a:srcRect l="41964" r="-1"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Rectangle 8">
            <a:extLst>
              <a:ext uri="{FF2B5EF4-FFF2-40B4-BE49-F238E27FC236}">
                <a16:creationId xmlns:a16="http://schemas.microsoft.com/office/drawing/2014/main" id="{05B58567-A5D7-69A9-3E12-0D9F4721156B}"/>
              </a:ext>
            </a:extLst>
          </p:cNvPr>
          <p:cNvSpPr/>
          <p:nvPr/>
        </p:nvSpPr>
        <p:spPr>
          <a:xfrm>
            <a:off x="402111" y="1916999"/>
            <a:ext cx="6992292" cy="2554545"/>
          </a:xfrm>
          <a:prstGeom prst="rect">
            <a:avLst/>
          </a:prstGeom>
          <a:noFill/>
          <a:ln>
            <a:solidFill>
              <a:schemeClr val="tx1"/>
            </a:solidFill>
          </a:ln>
        </p:spPr>
        <p:txBody>
          <a:bodyPr wrap="square" lIns="91440" tIns="45720" rIns="91440" bIns="45720">
            <a:spAutoFit/>
          </a:bodyPr>
          <a:lstStyle/>
          <a:p>
            <a:pPr algn="ctr"/>
            <a:r>
              <a:rPr lang="en-US" sz="3200" dirty="0">
                <a:ln w="0"/>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rPr>
              <a:t>“One who offers knowledge, insight, perspective or wisdom that is helpful to another person in a relationship that goes beyond doing one’s duty or fulfilling one’s obligations.”  </a:t>
            </a:r>
            <a:endParaRPr lang="en-US" sz="3200" b="0" cap="none" spc="0" dirty="0">
              <a:ln w="0"/>
              <a:solidFill>
                <a:schemeClr val="tx1"/>
              </a:solidFill>
              <a:effectLst>
                <a:outerShdw blurRad="38100" dist="19050" dir="2700000" algn="tl" rotWithShape="0">
                  <a:schemeClr val="dk1">
                    <a:alpha val="40000"/>
                  </a:schemeClr>
                </a:outerShdw>
              </a:effectLst>
              <a:latin typeface="SolaimanLipi" panose="03000609000000000000" pitchFamily="65" charset="0"/>
              <a:cs typeface="SolaimanLipi" panose="03000609000000000000" pitchFamily="65" charset="0"/>
            </a:endParaRPr>
          </a:p>
        </p:txBody>
      </p:sp>
      <p:sp>
        <p:nvSpPr>
          <p:cNvPr id="3" name="Rectangle 2">
            <a:extLst>
              <a:ext uri="{FF2B5EF4-FFF2-40B4-BE49-F238E27FC236}">
                <a16:creationId xmlns:a16="http://schemas.microsoft.com/office/drawing/2014/main" id="{E8707B9A-18F6-6098-7CC2-E75FE95AC2A1}"/>
              </a:ext>
            </a:extLst>
          </p:cNvPr>
          <p:cNvSpPr/>
          <p:nvPr/>
        </p:nvSpPr>
        <p:spPr>
          <a:xfrm>
            <a:off x="2984360" y="4957268"/>
            <a:ext cx="9123903" cy="1200329"/>
          </a:xfrm>
          <a:prstGeom prst="rect">
            <a:avLst/>
          </a:prstGeom>
          <a:noFill/>
          <a:ln>
            <a:solidFill>
              <a:schemeClr val="tx1"/>
            </a:solidFill>
          </a:ln>
        </p:spPr>
        <p:txBody>
          <a:bodyPr wrap="square" lIns="91440" tIns="45720" rIns="91440" bIns="45720">
            <a:spAutoFit/>
          </a:bodyPr>
          <a:lstStyle/>
          <a:p>
            <a:pPr algn="ct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মেন্টর</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হলেন</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এমন</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একজন</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ব্যক্তি</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যিনি</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সম্পর্</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ক</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স্থাপনের</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মধ্যদিয়ে</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অন্য</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ব্যক্তিকে</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সাহায্যকারী</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জ্ঞান</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অন্তর্দৃষ্টি</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দৃষ্টিভঙ্গি</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অথবা</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প্রজ্ঞা</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দেন</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b="0" cap="none" spc="0" dirty="0" err="1">
                <a:ln w="0">
                  <a:noFill/>
                </a:ln>
                <a:solidFill>
                  <a:sysClr val="windowText" lastClr="000000"/>
                </a:solidFill>
                <a:effectLst>
                  <a:outerShdw blurRad="38100" dist="19050" dir="2700000" algn="tl" rotWithShape="0">
                    <a:schemeClr val="dk1">
                      <a:alpha val="40000"/>
                    </a:schemeClr>
                  </a:outerShdw>
                </a:effectLst>
              </a:rPr>
              <a:t>যা</a:t>
            </a:r>
            <a:r>
              <a:rPr lang="en-US" sz="2400" b="0" cap="none" spc="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দায়িত্ব</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বা</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একজনের</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দায়বদ্ধতা</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পুরণের</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চেয়েও</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বেশী</a:t>
            </a:r>
            <a:r>
              <a:rPr lang="en-US" sz="2400" dirty="0">
                <a:ln w="0">
                  <a:noFill/>
                </a:ln>
                <a:solidFill>
                  <a:sysClr val="windowText" lastClr="000000"/>
                </a:solidFill>
                <a:effectLst>
                  <a:outerShdw blurRad="38100" dist="19050" dir="2700000" algn="tl" rotWithShape="0">
                    <a:schemeClr val="dk1">
                      <a:alpha val="40000"/>
                    </a:schemeClr>
                  </a:outerShdw>
                </a:effectLst>
              </a:rPr>
              <a:t> </a:t>
            </a:r>
            <a:r>
              <a:rPr lang="en-US" sz="2400" dirty="0" err="1">
                <a:ln w="0">
                  <a:noFill/>
                </a:ln>
                <a:solidFill>
                  <a:sysClr val="windowText" lastClr="000000"/>
                </a:solidFill>
                <a:effectLst>
                  <a:outerShdw blurRad="38100" dist="19050" dir="2700000" algn="tl" rotWithShape="0">
                    <a:schemeClr val="dk1">
                      <a:alpha val="40000"/>
                    </a:schemeClr>
                  </a:outerShdw>
                </a:effectLst>
              </a:rPr>
              <a:t>কিছু</a:t>
            </a:r>
            <a:r>
              <a:rPr lang="en-US" sz="2400" dirty="0">
                <a:ln w="0">
                  <a:noFill/>
                </a:ln>
                <a:solidFill>
                  <a:sysClr val="windowText" lastClr="000000"/>
                </a:solidFill>
                <a:effectLst>
                  <a:outerShdw blurRad="38100" dist="19050" dir="2700000" algn="tl" rotWithShape="0">
                    <a:schemeClr val="dk1">
                      <a:alpha val="40000"/>
                    </a:schemeClr>
                  </a:outerShdw>
                </a:effectLst>
              </a:rPr>
              <a:t>। </a:t>
            </a:r>
            <a:endParaRPr lang="en-US" sz="2400" b="0" cap="none" spc="0" dirty="0">
              <a:ln w="0">
                <a:noFill/>
              </a:ln>
              <a:solidFill>
                <a:sysClr val="windowText" lastClr="00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7662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2EA8511-2E24-42FC-88A7-8483621B92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2F7D510-D051-48B9-80DD-60B456D08A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3" descr="Cloudy oil paint art">
            <a:extLst>
              <a:ext uri="{FF2B5EF4-FFF2-40B4-BE49-F238E27FC236}">
                <a16:creationId xmlns:a16="http://schemas.microsoft.com/office/drawing/2014/main" id="{7243F560-D1A4-1CA6-F09B-8DFE9CE56E72}"/>
              </a:ext>
            </a:extLst>
          </p:cNvPr>
          <p:cNvPicPr>
            <a:picLocks noChangeAspect="1"/>
          </p:cNvPicPr>
          <p:nvPr/>
        </p:nvPicPr>
        <p:blipFill rotWithShape="1">
          <a:blip r:embed="rId2"/>
          <a:srcRect r="26633" b="-1"/>
          <a:stretch/>
        </p:blipFill>
        <p:spPr>
          <a:xfrm>
            <a:off x="-3048" y="10"/>
            <a:ext cx="7537685" cy="6857990"/>
          </a:xfrm>
          <a:prstGeom prst="rect">
            <a:avLst/>
          </a:prstGeom>
        </p:spPr>
      </p:pic>
      <p:sp useBgFill="1">
        <p:nvSpPr>
          <p:cNvPr id="35" name="Freeform: Shape 34">
            <a:extLst>
              <a:ext uri="{FF2B5EF4-FFF2-40B4-BE49-F238E27FC236}">
                <a16:creationId xmlns:a16="http://schemas.microsoft.com/office/drawing/2014/main" id="{EED8D03E-F375-4E67-B932-FF9B007BB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344153" y="1025355"/>
            <a:ext cx="3850317" cy="6538623"/>
          </a:xfrm>
          <a:custGeom>
            <a:avLst/>
            <a:gdLst>
              <a:gd name="connsiteX0" fmla="*/ 0 w 3850317"/>
              <a:gd name="connsiteY0" fmla="*/ 0 h 5978116"/>
              <a:gd name="connsiteX1" fmla="*/ 3850317 w 3850317"/>
              <a:gd name="connsiteY1" fmla="*/ 0 h 5978116"/>
              <a:gd name="connsiteX2" fmla="*/ 3840373 w 3850317"/>
              <a:gd name="connsiteY2" fmla="*/ 258313 h 5978116"/>
              <a:gd name="connsiteX3" fmla="*/ 3755448 w 3850317"/>
              <a:gd name="connsiteY3" fmla="*/ 1537847 h 5978116"/>
              <a:gd name="connsiteX4" fmla="*/ 3150490 w 3850317"/>
              <a:gd name="connsiteY4" fmla="*/ 3989537 h 5978116"/>
              <a:gd name="connsiteX5" fmla="*/ 3089544 w 3850317"/>
              <a:gd name="connsiteY5" fmla="*/ 3606200 h 5978116"/>
              <a:gd name="connsiteX6" fmla="*/ 2922635 w 3850317"/>
              <a:gd name="connsiteY6" fmla="*/ 4519351 h 5978116"/>
              <a:gd name="connsiteX7" fmla="*/ 2904628 w 3850317"/>
              <a:gd name="connsiteY7" fmla="*/ 4466023 h 5978116"/>
              <a:gd name="connsiteX8" fmla="*/ 2825329 w 3850317"/>
              <a:gd name="connsiteY8" fmla="*/ 4562983 h 5978116"/>
              <a:gd name="connsiteX9" fmla="*/ 2695127 w 3850317"/>
              <a:gd name="connsiteY9" fmla="*/ 4973329 h 5978116"/>
              <a:gd name="connsiteX10" fmla="*/ 2501208 w 3850317"/>
              <a:gd name="connsiteY10" fmla="*/ 4457366 h 5978116"/>
              <a:gd name="connsiteX11" fmla="*/ 2209291 w 3850317"/>
              <a:gd name="connsiteY11" fmla="*/ 5028388 h 5978116"/>
              <a:gd name="connsiteX12" fmla="*/ 2135532 w 3850317"/>
              <a:gd name="connsiteY12" fmla="*/ 5321344 h 5978116"/>
              <a:gd name="connsiteX13" fmla="*/ 2009139 w 3850317"/>
              <a:gd name="connsiteY13" fmla="*/ 4714655 h 5978116"/>
              <a:gd name="connsiteX14" fmla="*/ 1918759 w 3850317"/>
              <a:gd name="connsiteY14" fmla="*/ 4486454 h 5978116"/>
              <a:gd name="connsiteX15" fmla="*/ 1800676 w 3850317"/>
              <a:gd name="connsiteY15" fmla="*/ 4608346 h 5978116"/>
              <a:gd name="connsiteX16" fmla="*/ 1614721 w 3850317"/>
              <a:gd name="connsiteY16" fmla="*/ 5319612 h 5978116"/>
              <a:gd name="connsiteX17" fmla="*/ 1530921 w 3850317"/>
              <a:gd name="connsiteY17" fmla="*/ 5433540 h 5978116"/>
              <a:gd name="connsiteX18" fmla="*/ 1569705 w 3850317"/>
              <a:gd name="connsiteY18" fmla="*/ 4803650 h 5978116"/>
              <a:gd name="connsiteX19" fmla="*/ 1517416 w 3850317"/>
              <a:gd name="connsiteY19" fmla="*/ 4640204 h 5978116"/>
              <a:gd name="connsiteX20" fmla="*/ 1425997 w 3850317"/>
              <a:gd name="connsiteY20" fmla="*/ 4800187 h 5978116"/>
              <a:gd name="connsiteX21" fmla="*/ 1348083 w 3850317"/>
              <a:gd name="connsiteY21" fmla="*/ 5363245 h 5978116"/>
              <a:gd name="connsiteX22" fmla="*/ 1200566 w 3850317"/>
              <a:gd name="connsiteY22" fmla="*/ 5526691 h 5978116"/>
              <a:gd name="connsiteX23" fmla="*/ 1027770 w 3850317"/>
              <a:gd name="connsiteY23" fmla="*/ 5803718 h 5978116"/>
              <a:gd name="connsiteX24" fmla="*/ 892373 w 3850317"/>
              <a:gd name="connsiteY24" fmla="*/ 5604950 h 5978116"/>
              <a:gd name="connsiteX25" fmla="*/ 681487 w 3850317"/>
              <a:gd name="connsiteY25" fmla="*/ 5914528 h 5978116"/>
              <a:gd name="connsiteX26" fmla="*/ 414155 w 3850317"/>
              <a:gd name="connsiteY26" fmla="*/ 5817569 h 5978116"/>
              <a:gd name="connsiteX27" fmla="*/ 360135 w 3850317"/>
              <a:gd name="connsiteY27" fmla="*/ 5287062 h 5978116"/>
              <a:gd name="connsiteX28" fmla="*/ 281875 w 3850317"/>
              <a:gd name="connsiteY28" fmla="*/ 4677256 h 5978116"/>
              <a:gd name="connsiteX29" fmla="*/ 237897 w 3850317"/>
              <a:gd name="connsiteY29" fmla="*/ 4207696 h 5978116"/>
              <a:gd name="connsiteX30" fmla="*/ 145093 w 3850317"/>
              <a:gd name="connsiteY30" fmla="*/ 3878379 h 5978116"/>
              <a:gd name="connsiteX31" fmla="*/ 72373 w 3850317"/>
              <a:gd name="connsiteY31" fmla="*/ 2447189 h 5978116"/>
              <a:gd name="connsiteX32" fmla="*/ 0 w 3850317"/>
              <a:gd name="connsiteY32" fmla="*/ 0 h 597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50317" h="5978116">
                <a:moveTo>
                  <a:pt x="0" y="0"/>
                </a:moveTo>
                <a:lnTo>
                  <a:pt x="3850317" y="0"/>
                </a:lnTo>
                <a:lnTo>
                  <a:pt x="3840373" y="258313"/>
                </a:lnTo>
                <a:cubicBezTo>
                  <a:pt x="3816350" y="852957"/>
                  <a:pt x="3786959" y="1372106"/>
                  <a:pt x="3755448" y="1537847"/>
                </a:cubicBezTo>
                <a:cubicBezTo>
                  <a:pt x="3300085" y="3936555"/>
                  <a:pt x="3150490" y="3989537"/>
                  <a:pt x="3150490" y="3989537"/>
                </a:cubicBezTo>
                <a:cubicBezTo>
                  <a:pt x="3150490" y="3989537"/>
                  <a:pt x="3124172" y="3732940"/>
                  <a:pt x="3089544" y="3606200"/>
                </a:cubicBezTo>
                <a:cubicBezTo>
                  <a:pt x="3082618" y="3784537"/>
                  <a:pt x="2946529" y="4491302"/>
                  <a:pt x="2922635" y="4519351"/>
                </a:cubicBezTo>
                <a:cubicBezTo>
                  <a:pt x="2916749" y="4502729"/>
                  <a:pt x="2910515" y="4484030"/>
                  <a:pt x="2904628" y="4466023"/>
                </a:cubicBezTo>
                <a:cubicBezTo>
                  <a:pt x="2884890" y="4501344"/>
                  <a:pt x="2859958" y="4534241"/>
                  <a:pt x="2825329" y="4562983"/>
                </a:cubicBezTo>
                <a:cubicBezTo>
                  <a:pt x="2706208" y="4662020"/>
                  <a:pt x="2743260" y="4833430"/>
                  <a:pt x="2695127" y="4973329"/>
                </a:cubicBezTo>
                <a:cubicBezTo>
                  <a:pt x="2446495" y="4877408"/>
                  <a:pt x="2545186" y="4641589"/>
                  <a:pt x="2501208" y="4457366"/>
                </a:cubicBezTo>
                <a:cubicBezTo>
                  <a:pt x="2341225" y="4936277"/>
                  <a:pt x="2267120" y="4837932"/>
                  <a:pt x="2209291" y="5028388"/>
                </a:cubicBezTo>
                <a:cubicBezTo>
                  <a:pt x="2137610" y="5264900"/>
                  <a:pt x="2135532" y="5321344"/>
                  <a:pt x="2135532" y="5321344"/>
                </a:cubicBezTo>
                <a:cubicBezTo>
                  <a:pt x="2004983" y="5137467"/>
                  <a:pt x="2054502" y="4933506"/>
                  <a:pt x="2009139" y="4714655"/>
                </a:cubicBezTo>
                <a:cubicBezTo>
                  <a:pt x="1956503" y="4642281"/>
                  <a:pt x="1932264" y="4565753"/>
                  <a:pt x="1918759" y="4486454"/>
                </a:cubicBezTo>
                <a:cubicBezTo>
                  <a:pt x="1889671" y="4439359"/>
                  <a:pt x="1848463" y="4656479"/>
                  <a:pt x="1800676" y="4608346"/>
                </a:cubicBezTo>
                <a:cubicBezTo>
                  <a:pt x="1760507" y="4832391"/>
                  <a:pt x="1681208" y="5047087"/>
                  <a:pt x="1614721" y="5319612"/>
                </a:cubicBezTo>
                <a:cubicBezTo>
                  <a:pt x="1580786" y="5457780"/>
                  <a:pt x="1530574" y="5446352"/>
                  <a:pt x="1530921" y="5433540"/>
                </a:cubicBezTo>
                <a:cubicBezTo>
                  <a:pt x="1532998" y="5109418"/>
                  <a:pt x="1600177" y="5128464"/>
                  <a:pt x="1569705" y="4803650"/>
                </a:cubicBezTo>
                <a:cubicBezTo>
                  <a:pt x="1566242" y="4746167"/>
                  <a:pt x="1596022" y="4651631"/>
                  <a:pt x="1517416" y="4640204"/>
                </a:cubicBezTo>
                <a:cubicBezTo>
                  <a:pt x="1415608" y="4628430"/>
                  <a:pt x="1436385" y="4747898"/>
                  <a:pt x="1425997" y="4800187"/>
                </a:cubicBezTo>
                <a:cubicBezTo>
                  <a:pt x="1389291" y="5009342"/>
                  <a:pt x="1370938" y="5149241"/>
                  <a:pt x="1348083" y="5363245"/>
                </a:cubicBezTo>
                <a:cubicBezTo>
                  <a:pt x="1336655" y="5453625"/>
                  <a:pt x="1352931" y="5563743"/>
                  <a:pt x="1200566" y="5526691"/>
                </a:cubicBezTo>
                <a:cubicBezTo>
                  <a:pt x="1051664" y="5551623"/>
                  <a:pt x="1099105" y="5719570"/>
                  <a:pt x="1027770" y="5803718"/>
                </a:cubicBezTo>
                <a:cubicBezTo>
                  <a:pt x="945009" y="5758701"/>
                  <a:pt x="1003184" y="5640964"/>
                  <a:pt x="892373" y="5604950"/>
                </a:cubicBezTo>
                <a:cubicBezTo>
                  <a:pt x="925963" y="5772552"/>
                  <a:pt x="680448" y="5747619"/>
                  <a:pt x="681487" y="5914528"/>
                </a:cubicBezTo>
                <a:cubicBezTo>
                  <a:pt x="534662" y="6049233"/>
                  <a:pt x="467137" y="5947425"/>
                  <a:pt x="414155" y="5817569"/>
                </a:cubicBezTo>
                <a:cubicBezTo>
                  <a:pt x="348015" y="5648929"/>
                  <a:pt x="370177" y="5468515"/>
                  <a:pt x="360135" y="5287062"/>
                </a:cubicBezTo>
                <a:cubicBezTo>
                  <a:pt x="338319" y="5059207"/>
                  <a:pt x="278758" y="4907881"/>
                  <a:pt x="281875" y="4677256"/>
                </a:cubicBezTo>
                <a:cubicBezTo>
                  <a:pt x="237204" y="4527316"/>
                  <a:pt x="250017" y="4367332"/>
                  <a:pt x="237897" y="4207696"/>
                </a:cubicBezTo>
                <a:cubicBezTo>
                  <a:pt x="210194" y="3969452"/>
                  <a:pt x="176258" y="4119047"/>
                  <a:pt x="145093" y="3878379"/>
                </a:cubicBezTo>
                <a:cubicBezTo>
                  <a:pt x="114274" y="3641175"/>
                  <a:pt x="72720" y="2448920"/>
                  <a:pt x="72373" y="2447189"/>
                </a:cubicBezTo>
                <a:cubicBezTo>
                  <a:pt x="72720" y="2447189"/>
                  <a:pt x="12120" y="1233809"/>
                  <a:pt x="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42F9E25-6888-1403-848E-9C7D325FEDA4}"/>
              </a:ext>
            </a:extLst>
          </p:cNvPr>
          <p:cNvSpPr>
            <a:spLocks noGrp="1"/>
          </p:cNvSpPr>
          <p:nvPr>
            <p:ph type="ctrTitle"/>
          </p:nvPr>
        </p:nvSpPr>
        <p:spPr>
          <a:xfrm>
            <a:off x="797559" y="2369508"/>
            <a:ext cx="3828393" cy="1161097"/>
          </a:xfrm>
        </p:spPr>
        <p:txBody>
          <a:bodyPr>
            <a:normAutofit/>
          </a:bodyPr>
          <a:lstStyle/>
          <a:p>
            <a:r>
              <a:rPr lang="en-US" sz="6000" dirty="0"/>
              <a:t> </a:t>
            </a:r>
          </a:p>
        </p:txBody>
      </p:sp>
      <p:pic>
        <p:nvPicPr>
          <p:cNvPr id="6" name="Imagen 1" descr="mentoreo.gif">
            <a:extLst>
              <a:ext uri="{FF2B5EF4-FFF2-40B4-BE49-F238E27FC236}">
                <a16:creationId xmlns:a16="http://schemas.microsoft.com/office/drawing/2014/main" id="{35D61915-720E-B785-9B40-5BE083CCD0C3}"/>
              </a:ext>
            </a:extLst>
          </p:cNvPr>
          <p:cNvPicPr>
            <a:picLocks noChangeAspect="1"/>
          </p:cNvPicPr>
          <p:nvPr/>
        </p:nvPicPr>
        <p:blipFill rotWithShape="1">
          <a:blip r:embed="rId3">
            <a:extLst>
              <a:ext uri="{28A0092B-C50C-407E-A947-70E740481C1C}">
                <a14:useLocalDpi xmlns:a14="http://schemas.microsoft.com/office/drawing/2010/main" val="0"/>
              </a:ext>
            </a:extLst>
          </a:blip>
          <a:srcRect r="-2" b="174"/>
          <a:stretch/>
        </p:blipFill>
        <p:spPr bwMode="auto">
          <a:xfrm>
            <a:off x="7620000" y="10"/>
            <a:ext cx="4572000"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1">
            <a:extLst>
              <a:ext uri="{FF2B5EF4-FFF2-40B4-BE49-F238E27FC236}">
                <a16:creationId xmlns:a16="http://schemas.microsoft.com/office/drawing/2014/main" id="{D4A52DE2-E76A-749A-3911-D41195D81D03}"/>
              </a:ext>
            </a:extLst>
          </p:cNvPr>
          <p:cNvSpPr>
            <a:spLocks noChangeArrowheads="1"/>
          </p:cNvSpPr>
          <p:nvPr/>
        </p:nvSpPr>
        <p:spPr bwMode="auto">
          <a:xfrm>
            <a:off x="286447" y="2456275"/>
            <a:ext cx="8057453" cy="242143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120000"/>
              </a:lnSpc>
            </a:pPr>
            <a:r>
              <a:rPr lang="es-ES_tradnl" altLang="en-US" sz="3200" i="1" dirty="0" err="1">
                <a:latin typeface="SolaimanLipi" panose="03000609000000000000" pitchFamily="65" charset="0"/>
                <a:cs typeface="SolaimanLipi" panose="03000609000000000000" pitchFamily="65" charset="0"/>
              </a:rPr>
              <a:t>মেন্টরিং</a:t>
            </a:r>
            <a:r>
              <a:rPr lang="es-ES_tradnl" altLang="en-US" sz="3200" i="1" dirty="0">
                <a:latin typeface="SolaimanLipi" panose="03000609000000000000" pitchFamily="65" charset="0"/>
                <a:cs typeface="SolaimanLipi" panose="03000609000000000000" pitchFamily="65" charset="0"/>
              </a:rPr>
              <a:t> </a:t>
            </a:r>
            <a:r>
              <a:rPr lang="es-ES_tradnl" altLang="en-US" sz="3200" i="1" dirty="0" err="1">
                <a:latin typeface="SolaimanLipi" panose="03000609000000000000" pitchFamily="65" charset="0"/>
                <a:cs typeface="SolaimanLipi" panose="03000609000000000000" pitchFamily="65" charset="0"/>
              </a:rPr>
              <a:t>হলো</a:t>
            </a:r>
            <a:r>
              <a:rPr lang="es-ES_tradnl" altLang="en-US" sz="3200" i="1" dirty="0">
                <a:latin typeface="SolaimanLipi" panose="03000609000000000000" pitchFamily="65" charset="0"/>
                <a:cs typeface="SolaimanLipi" panose="03000609000000000000" pitchFamily="65" charset="0"/>
              </a:rPr>
              <a:t> </a:t>
            </a:r>
            <a:r>
              <a:rPr lang="es-ES_tradnl" altLang="en-US" sz="3200" i="1" dirty="0" err="1">
                <a:latin typeface="SolaimanLipi" panose="03000609000000000000" pitchFamily="65" charset="0"/>
                <a:cs typeface="SolaimanLipi" panose="03000609000000000000" pitchFamily="65" charset="0"/>
              </a:rPr>
              <a:t>স্বইচ্ছা</a:t>
            </a:r>
            <a:r>
              <a:rPr lang="es-ES_tradnl" altLang="en-US" sz="3200" i="1" dirty="0">
                <a:latin typeface="SolaimanLipi" panose="03000609000000000000" pitchFamily="65" charset="0"/>
                <a:cs typeface="SolaimanLipi" panose="03000609000000000000" pitchFamily="65" charset="0"/>
              </a:rPr>
              <a:t> </a:t>
            </a:r>
            <a:r>
              <a:rPr lang="es-ES_tradnl" altLang="en-US" sz="3200" i="1" dirty="0" err="1">
                <a:latin typeface="SolaimanLipi" panose="03000609000000000000" pitchFamily="65" charset="0"/>
                <a:cs typeface="SolaimanLipi" panose="03000609000000000000" pitchFamily="65" charset="0"/>
              </a:rPr>
              <a:t>প্রনোদিত</a:t>
            </a:r>
            <a:r>
              <a:rPr lang="es-ES_tradnl" altLang="en-US" sz="3200" i="1" dirty="0">
                <a:latin typeface="SolaimanLipi" panose="03000609000000000000" pitchFamily="65" charset="0"/>
                <a:cs typeface="SolaimanLipi" panose="03000609000000000000" pitchFamily="65" charset="0"/>
              </a:rPr>
              <a:t>, </a:t>
            </a:r>
            <a:r>
              <a:rPr lang="es-ES_tradnl" altLang="en-US" sz="3200" i="1" dirty="0" err="1">
                <a:latin typeface="SolaimanLipi" panose="03000609000000000000" pitchFamily="65" charset="0"/>
                <a:cs typeface="SolaimanLipi" panose="03000609000000000000" pitchFamily="65" charset="0"/>
              </a:rPr>
              <a:t>দীর্ঘ</a:t>
            </a:r>
            <a:r>
              <a:rPr lang="es-ES_tradnl" altLang="en-US" sz="3200" i="1" dirty="0">
                <a:latin typeface="SolaimanLipi" panose="03000609000000000000" pitchFamily="65" charset="0"/>
                <a:cs typeface="SolaimanLipi" panose="03000609000000000000" pitchFamily="65" charset="0"/>
              </a:rPr>
              <a:t> </a:t>
            </a:r>
            <a:r>
              <a:rPr lang="es-ES_tradnl" altLang="en-US" sz="3200" i="1" dirty="0" err="1">
                <a:latin typeface="SolaimanLipi" panose="03000609000000000000" pitchFamily="65" charset="0"/>
                <a:cs typeface="SolaimanLipi" panose="03000609000000000000" pitchFamily="65" charset="0"/>
              </a:rPr>
              <a:t>মেয়াদী</a:t>
            </a:r>
            <a:r>
              <a:rPr lang="es-ES_tradnl" altLang="en-US" sz="3200" i="1" dirty="0">
                <a:latin typeface="SolaimanLipi" panose="03000609000000000000" pitchFamily="65" charset="0"/>
                <a:cs typeface="SolaimanLipi" panose="03000609000000000000" pitchFamily="65" charset="0"/>
              </a:rPr>
              <a:t> </a:t>
            </a:r>
            <a:r>
              <a:rPr lang="es-ES_tradnl" altLang="en-US" sz="3200" dirty="0">
                <a:latin typeface="SolaimanLipi" panose="03000609000000000000" pitchFamily="65" charset="0"/>
                <a:cs typeface="SolaimanLipi" panose="03000609000000000000" pitchFamily="65" charset="0"/>
              </a:rPr>
              <a:t> </a:t>
            </a:r>
            <a:r>
              <a:rPr lang="es-ES_tradnl" altLang="en-US" sz="3200" b="1" u="sng" dirty="0" err="1">
                <a:solidFill>
                  <a:srgbClr val="142D6A"/>
                </a:solidFill>
                <a:latin typeface="SolaimanLipi" panose="03000609000000000000" pitchFamily="65" charset="0"/>
                <a:cs typeface="SolaimanLipi" panose="03000609000000000000" pitchFamily="65" charset="0"/>
              </a:rPr>
              <a:t>সম্পর্ক</a:t>
            </a:r>
            <a:r>
              <a:rPr lang="es-ES_tradnl" altLang="en-US" sz="3200" dirty="0">
                <a:latin typeface="SolaimanLipi" panose="03000609000000000000" pitchFamily="65" charset="0"/>
                <a:cs typeface="SolaimanLipi" panose="03000609000000000000" pitchFamily="65" charset="0"/>
              </a:rPr>
              <a:t> </a:t>
            </a:r>
            <a:r>
              <a:rPr lang="en-US" altLang="en-US" sz="3200" dirty="0" err="1">
                <a:latin typeface="SolaimanLipi" panose="03000609000000000000" pitchFamily="65" charset="0"/>
                <a:cs typeface="SolaimanLipi" panose="03000609000000000000" pitchFamily="65" charset="0"/>
              </a:rPr>
              <a:t>যেখানে</a:t>
            </a:r>
            <a:r>
              <a:rPr lang="en-US" altLang="en-US" sz="3200" dirty="0">
                <a:latin typeface="SolaimanLipi" panose="03000609000000000000" pitchFamily="65" charset="0"/>
                <a:cs typeface="SolaimanLipi" panose="03000609000000000000" pitchFamily="65" charset="0"/>
              </a:rPr>
              <a:t> </a:t>
            </a:r>
            <a:r>
              <a:rPr lang="en-US" altLang="en-US" sz="3200" dirty="0" err="1">
                <a:latin typeface="SolaimanLipi" panose="03000609000000000000" pitchFamily="65" charset="0"/>
                <a:cs typeface="SolaimanLipi" panose="03000609000000000000" pitchFamily="65" charset="0"/>
              </a:rPr>
              <a:t>একজন</a:t>
            </a:r>
            <a:r>
              <a:rPr lang="en-US" altLang="en-US" sz="3200" dirty="0">
                <a:latin typeface="SolaimanLipi" panose="03000609000000000000" pitchFamily="65" charset="0"/>
                <a:cs typeface="SolaimanLipi" panose="03000609000000000000" pitchFamily="65" charset="0"/>
              </a:rPr>
              <a:t> </a:t>
            </a:r>
            <a:r>
              <a:rPr lang="en-US" altLang="en-US" sz="3200" dirty="0" err="1">
                <a:latin typeface="SolaimanLipi" panose="03000609000000000000" pitchFamily="65" charset="0"/>
                <a:cs typeface="SolaimanLipi" panose="03000609000000000000" pitchFamily="65" charset="0"/>
              </a:rPr>
              <a:t>ব্যক্তি</a:t>
            </a:r>
            <a:r>
              <a:rPr lang="en-US" altLang="en-US" sz="3200" dirty="0">
                <a:latin typeface="SolaimanLipi" panose="03000609000000000000" pitchFamily="65" charset="0"/>
                <a:cs typeface="SolaimanLipi" panose="03000609000000000000" pitchFamily="65" charset="0"/>
              </a:rPr>
              <a:t>  </a:t>
            </a:r>
            <a:r>
              <a:rPr lang="es-ES_tradnl" altLang="en-US" sz="3200" b="1" u="sng" dirty="0" err="1">
                <a:solidFill>
                  <a:srgbClr val="142D6A"/>
                </a:solidFill>
                <a:latin typeface="SolaimanLipi" panose="03000609000000000000" pitchFamily="65" charset="0"/>
                <a:cs typeface="SolaimanLipi" panose="03000609000000000000" pitchFamily="65" charset="0"/>
              </a:rPr>
              <a:t>অন্য</a:t>
            </a:r>
            <a:r>
              <a:rPr lang="es-ES_tradnl" altLang="en-US" sz="3200" b="1" u="sng" dirty="0">
                <a:solidFill>
                  <a:srgbClr val="142D6A"/>
                </a:solidFill>
                <a:latin typeface="SolaimanLipi" panose="03000609000000000000" pitchFamily="65" charset="0"/>
                <a:cs typeface="SolaimanLipi" panose="03000609000000000000" pitchFamily="65" charset="0"/>
              </a:rPr>
              <a:t> </a:t>
            </a:r>
            <a:r>
              <a:rPr lang="es-ES_tradnl" altLang="en-US" sz="3200" b="1" u="sng" dirty="0" err="1">
                <a:solidFill>
                  <a:srgbClr val="142D6A"/>
                </a:solidFill>
                <a:latin typeface="SolaimanLipi" panose="03000609000000000000" pitchFamily="65" charset="0"/>
                <a:cs typeface="SolaimanLipi" panose="03000609000000000000" pitchFamily="65" charset="0"/>
              </a:rPr>
              <a:t>আরেকজন</a:t>
            </a:r>
            <a:r>
              <a:rPr lang="es-ES_tradnl" altLang="en-US" sz="3200" b="1" u="sng" dirty="0">
                <a:solidFill>
                  <a:srgbClr val="142D6A"/>
                </a:solidFill>
                <a:latin typeface="SolaimanLipi" panose="03000609000000000000" pitchFamily="65" charset="0"/>
                <a:cs typeface="SolaimanLipi" panose="03000609000000000000" pitchFamily="65" charset="0"/>
              </a:rPr>
              <a:t> </a:t>
            </a:r>
            <a:r>
              <a:rPr lang="es-ES_tradnl" altLang="en-US" sz="3200" b="1" u="sng" dirty="0" err="1">
                <a:solidFill>
                  <a:srgbClr val="142D6A"/>
                </a:solidFill>
                <a:latin typeface="SolaimanLipi" panose="03000609000000000000" pitchFamily="65" charset="0"/>
                <a:cs typeface="SolaimanLipi" panose="03000609000000000000" pitchFamily="65" charset="0"/>
              </a:rPr>
              <a:t>ব্যক্তির</a:t>
            </a:r>
            <a:r>
              <a:rPr lang="es-ES_tradnl" altLang="en-US" sz="3200" b="1" u="sng" dirty="0">
                <a:solidFill>
                  <a:srgbClr val="142D6A"/>
                </a:solidFill>
                <a:latin typeface="SolaimanLipi" panose="03000609000000000000" pitchFamily="65" charset="0"/>
                <a:cs typeface="SolaimanLipi" panose="03000609000000000000" pitchFamily="65" charset="0"/>
              </a:rPr>
              <a:t> </a:t>
            </a:r>
            <a:r>
              <a:rPr lang="es-ES_tradnl" altLang="en-US" sz="3200" b="1" dirty="0" err="1">
                <a:latin typeface="SolaimanLipi" panose="03000609000000000000" pitchFamily="65" charset="0"/>
                <a:cs typeface="SolaimanLipi" panose="03000609000000000000" pitchFamily="65" charset="0"/>
              </a:rPr>
              <a:t>স্বক্ষমতা</a:t>
            </a:r>
            <a:r>
              <a:rPr lang="es-ES_tradnl" altLang="en-US" sz="3200" b="1" dirty="0">
                <a:latin typeface="SolaimanLipi" panose="03000609000000000000" pitchFamily="65" charset="0"/>
                <a:cs typeface="SolaimanLipi" panose="03000609000000000000" pitchFamily="65" charset="0"/>
              </a:rPr>
              <a:t> </a:t>
            </a:r>
            <a:r>
              <a:rPr lang="es-ES_tradnl" altLang="en-US" sz="3200" b="1" dirty="0" err="1">
                <a:latin typeface="SolaimanLipi" panose="03000609000000000000" pitchFamily="65" charset="0"/>
                <a:cs typeface="SolaimanLipi" panose="03000609000000000000" pitchFamily="65" charset="0"/>
              </a:rPr>
              <a:t>এবং</a:t>
            </a:r>
            <a:r>
              <a:rPr lang="es-ES_tradnl" altLang="en-US" sz="3200" b="1" dirty="0">
                <a:latin typeface="SolaimanLipi" panose="03000609000000000000" pitchFamily="65" charset="0"/>
                <a:cs typeface="SolaimanLipi" panose="03000609000000000000" pitchFamily="65" charset="0"/>
              </a:rPr>
              <a:t> </a:t>
            </a:r>
            <a:r>
              <a:rPr lang="es-ES_tradnl" altLang="en-US" sz="3200" b="1" dirty="0" err="1">
                <a:latin typeface="SolaimanLipi" panose="03000609000000000000" pitchFamily="65" charset="0"/>
                <a:cs typeface="SolaimanLipi" panose="03000609000000000000" pitchFamily="65" charset="0"/>
              </a:rPr>
              <a:t>দক্ষতা</a:t>
            </a:r>
            <a:r>
              <a:rPr lang="es-ES_tradnl" altLang="en-US" sz="3200" b="1" dirty="0">
                <a:latin typeface="SolaimanLipi" panose="03000609000000000000" pitchFamily="65" charset="0"/>
                <a:cs typeface="SolaimanLipi" panose="03000609000000000000" pitchFamily="65" charset="0"/>
              </a:rPr>
              <a:t> </a:t>
            </a:r>
            <a:r>
              <a:rPr lang="es-ES_tradnl" altLang="en-US" sz="3200" dirty="0" err="1">
                <a:latin typeface="SolaimanLipi" panose="03000609000000000000" pitchFamily="65" charset="0"/>
                <a:cs typeface="SolaimanLipi" panose="03000609000000000000" pitchFamily="65" charset="0"/>
              </a:rPr>
              <a:t>বৃদ্ধির</a:t>
            </a:r>
            <a:r>
              <a:rPr lang="es-ES_tradnl" altLang="en-US" sz="3200" dirty="0">
                <a:latin typeface="SolaimanLipi" panose="03000609000000000000" pitchFamily="65" charset="0"/>
                <a:cs typeface="SolaimanLipi" panose="03000609000000000000" pitchFamily="65" charset="0"/>
              </a:rPr>
              <a:t> </a:t>
            </a:r>
            <a:r>
              <a:rPr lang="es-ES_tradnl" altLang="en-US" sz="3200" dirty="0" err="1">
                <a:latin typeface="SolaimanLipi" panose="03000609000000000000" pitchFamily="65" charset="0"/>
                <a:cs typeface="SolaimanLipi" panose="03000609000000000000" pitchFamily="65" charset="0"/>
              </a:rPr>
              <a:t>জন্য</a:t>
            </a:r>
            <a:r>
              <a:rPr lang="es-ES_tradnl" altLang="en-US" sz="3200" b="1" dirty="0">
                <a:latin typeface="SolaimanLipi" panose="03000609000000000000" pitchFamily="65" charset="0"/>
                <a:cs typeface="SolaimanLipi" panose="03000609000000000000" pitchFamily="65" charset="0"/>
              </a:rPr>
              <a:t> </a:t>
            </a:r>
            <a:r>
              <a:rPr lang="en-US" altLang="en-US" sz="3200" dirty="0" err="1">
                <a:latin typeface="SolaimanLipi" panose="03000609000000000000" pitchFamily="65" charset="0"/>
                <a:cs typeface="SolaimanLipi" panose="03000609000000000000" pitchFamily="65" charset="0"/>
              </a:rPr>
              <a:t>তার</a:t>
            </a:r>
            <a:r>
              <a:rPr lang="es-ES_tradnl" altLang="en-US" sz="3200" dirty="0">
                <a:latin typeface="SolaimanLipi" panose="03000609000000000000" pitchFamily="65" charset="0"/>
                <a:cs typeface="SolaimanLipi" panose="03000609000000000000" pitchFamily="65" charset="0"/>
              </a:rPr>
              <a:t> </a:t>
            </a:r>
            <a:r>
              <a:rPr lang="es-ES_tradnl" altLang="en-US" sz="3200" b="1" u="sng" dirty="0" err="1">
                <a:solidFill>
                  <a:srgbClr val="142D6A"/>
                </a:solidFill>
                <a:latin typeface="SolaimanLipi" panose="03000609000000000000" pitchFamily="65" charset="0"/>
                <a:cs typeface="SolaimanLipi" panose="03000609000000000000" pitchFamily="65" charset="0"/>
              </a:rPr>
              <a:t>অভিজ্ঞতা</a:t>
            </a:r>
            <a:r>
              <a:rPr lang="es-ES_tradnl" altLang="en-US" sz="3200" b="1" u="sng" dirty="0">
                <a:solidFill>
                  <a:srgbClr val="142D6A"/>
                </a:solidFill>
                <a:latin typeface="SolaimanLipi" panose="03000609000000000000" pitchFamily="65" charset="0"/>
                <a:cs typeface="SolaimanLipi" panose="03000609000000000000" pitchFamily="65" charset="0"/>
              </a:rPr>
              <a:t>, </a:t>
            </a:r>
            <a:r>
              <a:rPr lang="es-ES_tradnl" altLang="en-US" sz="3200" b="1" u="sng" dirty="0" err="1">
                <a:solidFill>
                  <a:srgbClr val="142D6A"/>
                </a:solidFill>
                <a:latin typeface="SolaimanLipi" panose="03000609000000000000" pitchFamily="65" charset="0"/>
                <a:cs typeface="SolaimanLipi" panose="03000609000000000000" pitchFamily="65" charset="0"/>
              </a:rPr>
              <a:t>জ্ঞান</a:t>
            </a:r>
            <a:r>
              <a:rPr lang="es-ES_tradnl" altLang="en-US" sz="3200" b="1" u="sng" dirty="0">
                <a:solidFill>
                  <a:srgbClr val="142D6A"/>
                </a:solidFill>
                <a:latin typeface="SolaimanLipi" panose="03000609000000000000" pitchFamily="65" charset="0"/>
                <a:cs typeface="SolaimanLipi" panose="03000609000000000000" pitchFamily="65" charset="0"/>
              </a:rPr>
              <a:t>,</a:t>
            </a:r>
            <a:r>
              <a:rPr lang="es-ES_tradnl" altLang="en-US" sz="3200" dirty="0">
                <a:latin typeface="SolaimanLipi" panose="03000609000000000000" pitchFamily="65" charset="0"/>
                <a:cs typeface="SolaimanLipi" panose="03000609000000000000" pitchFamily="65" charset="0"/>
              </a:rPr>
              <a:t> </a:t>
            </a:r>
            <a:r>
              <a:rPr lang="es-ES_tradnl" altLang="en-US" sz="3200" b="1" u="sng" dirty="0" err="1">
                <a:solidFill>
                  <a:srgbClr val="142D6A"/>
                </a:solidFill>
                <a:latin typeface="SolaimanLipi" panose="03000609000000000000" pitchFamily="65" charset="0"/>
                <a:cs typeface="SolaimanLipi" panose="03000609000000000000" pitchFamily="65" charset="0"/>
              </a:rPr>
              <a:t>অন্তর্দৃষ্টি</a:t>
            </a:r>
            <a:r>
              <a:rPr lang="es-ES_tradnl" altLang="en-US" sz="3200" dirty="0">
                <a:latin typeface="SolaimanLipi" panose="03000609000000000000" pitchFamily="65" charset="0"/>
                <a:cs typeface="SolaimanLipi" panose="03000609000000000000" pitchFamily="65" charset="0"/>
              </a:rPr>
              <a:t> </a:t>
            </a:r>
            <a:r>
              <a:rPr lang="es-ES_tradnl" altLang="en-US" sz="3200" dirty="0" err="1">
                <a:latin typeface="SolaimanLipi" panose="03000609000000000000" pitchFamily="65" charset="0"/>
                <a:cs typeface="SolaimanLipi" panose="03000609000000000000" pitchFamily="65" charset="0"/>
              </a:rPr>
              <a:t>শেয়ার</a:t>
            </a:r>
            <a:r>
              <a:rPr lang="es-ES_tradnl" altLang="en-US" sz="3200" dirty="0">
                <a:latin typeface="SolaimanLipi" panose="03000609000000000000" pitchFamily="65" charset="0"/>
                <a:cs typeface="SolaimanLipi" panose="03000609000000000000" pitchFamily="65" charset="0"/>
              </a:rPr>
              <a:t> </a:t>
            </a:r>
            <a:r>
              <a:rPr lang="es-ES_tradnl" altLang="en-US" sz="3200" dirty="0" err="1">
                <a:latin typeface="SolaimanLipi" panose="03000609000000000000" pitchFamily="65" charset="0"/>
                <a:cs typeface="SolaimanLipi" panose="03000609000000000000" pitchFamily="65" charset="0"/>
              </a:rPr>
              <a:t>করেন</a:t>
            </a:r>
            <a:r>
              <a:rPr lang="es-ES_tradnl" altLang="en-US" sz="3200" b="1" u="sng" dirty="0">
                <a:solidFill>
                  <a:srgbClr val="142D6A"/>
                </a:solidFill>
                <a:latin typeface="SolaimanLipi" panose="03000609000000000000" pitchFamily="65" charset="0"/>
                <a:cs typeface="SolaimanLipi" panose="03000609000000000000" pitchFamily="65" charset="0"/>
              </a:rPr>
              <a:t>। </a:t>
            </a:r>
            <a:endParaRPr lang="en-US" altLang="en-US" sz="3200" dirty="0">
              <a:latin typeface="SolaimanLipi" panose="03000609000000000000" pitchFamily="65" charset="0"/>
              <a:cs typeface="SolaimanLipi" panose="03000609000000000000" pitchFamily="65" charset="0"/>
            </a:endParaRPr>
          </a:p>
        </p:txBody>
      </p:sp>
    </p:spTree>
    <p:extLst>
      <p:ext uri="{BB962C8B-B14F-4D97-AF65-F5344CB8AC3E}">
        <p14:creationId xmlns:p14="http://schemas.microsoft.com/office/powerpoint/2010/main" val="1802712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4C6190-2640-B91B-3678-C4E99510044C}"/>
              </a:ext>
            </a:extLst>
          </p:cNvPr>
          <p:cNvSpPr>
            <a:spLocks noGrp="1"/>
          </p:cNvSpPr>
          <p:nvPr>
            <p:ph type="title"/>
          </p:nvPr>
        </p:nvSpPr>
        <p:spPr>
          <a:xfrm>
            <a:off x="6513788" y="365126"/>
            <a:ext cx="4840010" cy="1202418"/>
          </a:xfrm>
          <a:ln w="28575">
            <a:solidFill>
              <a:schemeClr val="tx1"/>
            </a:solidFill>
          </a:ln>
        </p:spPr>
        <p:txBody>
          <a:bodyPr>
            <a:normAutofit/>
          </a:bodyPr>
          <a:lstStyle/>
          <a:p>
            <a:r>
              <a:rPr lang="en-US" dirty="0" err="1"/>
              <a:t>প্রধান</a:t>
            </a:r>
            <a:r>
              <a:rPr lang="en-US" dirty="0"/>
              <a:t> </a:t>
            </a:r>
            <a:r>
              <a:rPr lang="en-US" dirty="0" err="1"/>
              <a:t>ধারণাসমুহ</a:t>
            </a:r>
            <a:r>
              <a:rPr lang="en-US" dirty="0"/>
              <a:t> </a:t>
            </a:r>
          </a:p>
        </p:txBody>
      </p:sp>
      <p:pic>
        <p:nvPicPr>
          <p:cNvPr id="12" name="Picture 11" descr="Person holding a puzzle piece">
            <a:extLst>
              <a:ext uri="{FF2B5EF4-FFF2-40B4-BE49-F238E27FC236}">
                <a16:creationId xmlns:a16="http://schemas.microsoft.com/office/drawing/2014/main" id="{2BC27C58-AB96-6F25-2842-F061BF0CEB90}"/>
              </a:ext>
            </a:extLst>
          </p:cNvPr>
          <p:cNvPicPr>
            <a:picLocks noChangeAspect="1"/>
          </p:cNvPicPr>
          <p:nvPr/>
        </p:nvPicPr>
        <p:blipFill rotWithShape="1">
          <a:blip r:embed="rId2"/>
          <a:srcRect l="19950" r="19624" b="-1"/>
          <a:stretch/>
        </p:blipFill>
        <p:spPr>
          <a:xfrm>
            <a:off x="2" y="10"/>
            <a:ext cx="611656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4FDEFDE2-769B-0FA3-07E6-CDA8AD54FBC7}"/>
              </a:ext>
            </a:extLst>
          </p:cNvPr>
          <p:cNvSpPr>
            <a:spLocks noGrp="1"/>
          </p:cNvSpPr>
          <p:nvPr>
            <p:ph idx="1"/>
          </p:nvPr>
        </p:nvSpPr>
        <p:spPr>
          <a:xfrm>
            <a:off x="6513787" y="2333297"/>
            <a:ext cx="5363473" cy="3843666"/>
          </a:xfrm>
          <a:ln>
            <a:solidFill>
              <a:schemeClr val="tx1"/>
            </a:solidFill>
          </a:ln>
        </p:spPr>
        <p:txBody>
          <a:bodyPr>
            <a:normAutofit/>
          </a:bodyPr>
          <a:lstStyle/>
          <a:p>
            <a:pPr marL="514350" indent="-514350">
              <a:lnSpc>
                <a:spcPct val="90000"/>
              </a:lnSpc>
              <a:buFontTx/>
              <a:buAutoNum type="arabicPeriod"/>
              <a:defRPr/>
            </a:pPr>
            <a:r>
              <a:rPr lang="en-US" sz="2400" dirty="0" err="1">
                <a:latin typeface="SolaimanLipi" panose="03000609000000000000" pitchFamily="65" charset="0"/>
                <a:ea typeface="ＭＳ Ｐゴシック" charset="0"/>
                <a:cs typeface="SolaimanLipi" panose="03000609000000000000" pitchFamily="65" charset="0"/>
              </a:rPr>
              <a:t>মেন্টরিং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একটি</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ভাল</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সম্পর্কের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মধ্যদিয়ে</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হয়</a:t>
            </a:r>
            <a:endParaRPr lang="es-ES_tradnl" sz="2400" dirty="0">
              <a:latin typeface="SolaimanLipi" panose="03000609000000000000" pitchFamily="65" charset="0"/>
              <a:ea typeface="ＭＳ Ｐゴシック" charset="0"/>
              <a:cs typeface="SolaimanLipi" panose="03000609000000000000" pitchFamily="65" charset="0"/>
            </a:endParaRPr>
          </a:p>
          <a:p>
            <a:pPr marL="514350" indent="-514350">
              <a:lnSpc>
                <a:spcPct val="90000"/>
              </a:lnSpc>
              <a:buFont typeface="+mj-lt"/>
              <a:buAutoNum type="arabicPeriod"/>
              <a:defRPr/>
            </a:pPr>
            <a:r>
              <a:rPr lang="en-US" sz="2400" dirty="0" err="1">
                <a:latin typeface="SolaimanLipi" panose="03000609000000000000" pitchFamily="65" charset="0"/>
                <a:ea typeface="ＭＳ Ｐゴシック" charset="0"/>
                <a:cs typeface="SolaimanLipi" panose="03000609000000000000" pitchFamily="65" charset="0"/>
              </a:rPr>
              <a:t>মেন্টরিং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স্বইচ্ছা</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প্রনোদিত</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এটা</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অধারাবাহিক</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এবং</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উদ্দেশ্যহীন</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নয়</a:t>
            </a:r>
            <a:r>
              <a:rPr lang="en-US" sz="2400" dirty="0">
                <a:latin typeface="SolaimanLipi" panose="03000609000000000000" pitchFamily="65" charset="0"/>
                <a:ea typeface="ＭＳ Ｐゴシック" charset="0"/>
                <a:cs typeface="SolaimanLipi" panose="03000609000000000000" pitchFamily="65" charset="0"/>
              </a:rPr>
              <a:t>।</a:t>
            </a:r>
          </a:p>
          <a:p>
            <a:pPr marL="514350" indent="-514350">
              <a:lnSpc>
                <a:spcPct val="90000"/>
              </a:lnSpc>
              <a:buFont typeface="+mj-lt"/>
              <a:buAutoNum type="arabicPeriod"/>
              <a:defRPr/>
            </a:pPr>
            <a:r>
              <a:rPr lang="en-US" sz="2400" dirty="0" err="1">
                <a:latin typeface="SolaimanLipi" panose="03000609000000000000" pitchFamily="65" charset="0"/>
                <a:ea typeface="ＭＳ Ｐゴシック" charset="0"/>
                <a:cs typeface="SolaimanLipi" panose="03000609000000000000" pitchFamily="65" charset="0"/>
              </a:rPr>
              <a:t>মন্টর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অভিজ্ঞতা</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সম্পন্ন</a:t>
            </a:r>
            <a:r>
              <a:rPr lang="en-US" sz="2400" dirty="0">
                <a:latin typeface="SolaimanLipi" panose="03000609000000000000" pitchFamily="65" charset="0"/>
                <a:ea typeface="ＭＳ Ｐゴシック" charset="0"/>
                <a:cs typeface="SolaimanLipi" panose="03000609000000000000" pitchFamily="65" charset="0"/>
              </a:rPr>
              <a:t>।</a:t>
            </a:r>
          </a:p>
          <a:p>
            <a:pPr marL="514350" indent="-514350">
              <a:lnSpc>
                <a:spcPct val="90000"/>
              </a:lnSpc>
              <a:buFont typeface="+mj-lt"/>
              <a:buAutoNum type="arabicPeriod"/>
              <a:defRPr/>
            </a:pPr>
            <a:r>
              <a:rPr lang="en-US" sz="2400" dirty="0" err="1">
                <a:latin typeface="SolaimanLipi" panose="03000609000000000000" pitchFamily="65" charset="0"/>
                <a:ea typeface="ＭＳ Ｐゴシック" charset="0"/>
                <a:cs typeface="SolaimanLipi" panose="03000609000000000000" pitchFamily="65" charset="0"/>
              </a:rPr>
              <a:t>মেন্টরিং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এর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ক্ষেত্রে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কিছু</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স্থানান্তর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হয়</a:t>
            </a:r>
            <a:r>
              <a:rPr lang="en-US" sz="2400" dirty="0">
                <a:latin typeface="SolaimanLipi" panose="03000609000000000000" pitchFamily="65" charset="0"/>
                <a:ea typeface="ＭＳ Ｐゴシック" charset="0"/>
                <a:cs typeface="SolaimanLipi" panose="03000609000000000000" pitchFamily="65" charset="0"/>
              </a:rPr>
              <a:t>। </a:t>
            </a:r>
            <a:endParaRPr lang="da-DK" sz="2400" dirty="0">
              <a:latin typeface="SolaimanLipi" panose="03000609000000000000" pitchFamily="65" charset="0"/>
              <a:ea typeface="ＭＳ Ｐゴシック" charset="0"/>
              <a:cs typeface="SolaimanLipi" panose="03000609000000000000" pitchFamily="65" charset="0"/>
            </a:endParaRPr>
          </a:p>
          <a:p>
            <a:pPr marL="514350" indent="-514350">
              <a:lnSpc>
                <a:spcPct val="90000"/>
              </a:lnSpc>
              <a:buFont typeface="+mj-lt"/>
              <a:buAutoNum type="arabicPeriod"/>
              <a:defRPr/>
            </a:pPr>
            <a:r>
              <a:rPr lang="en-US" sz="2400" dirty="0" err="1">
                <a:latin typeface="SolaimanLipi" panose="03000609000000000000" pitchFamily="65" charset="0"/>
                <a:ea typeface="ＭＳ Ｐゴシック" charset="0"/>
                <a:cs typeface="SolaimanLipi" panose="03000609000000000000" pitchFamily="65" charset="0"/>
              </a:rPr>
              <a:t>মেন্টর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বৃদ্ধিকে</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সহায়তা</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করেন</a:t>
            </a:r>
            <a:endParaRPr lang="en-US" sz="2400" dirty="0">
              <a:latin typeface="SolaimanLipi" panose="03000609000000000000" pitchFamily="65" charset="0"/>
              <a:ea typeface="ＭＳ Ｐゴシック" charset="0"/>
              <a:cs typeface="SolaimanLipi" panose="03000609000000000000" pitchFamily="65" charset="0"/>
            </a:endParaRPr>
          </a:p>
          <a:p>
            <a:pPr marL="514350" indent="-514350">
              <a:lnSpc>
                <a:spcPct val="90000"/>
              </a:lnSpc>
              <a:buFont typeface="+mj-lt"/>
              <a:buAutoNum type="arabicPeriod"/>
              <a:defRPr/>
            </a:pPr>
            <a:r>
              <a:rPr lang="en-US" sz="2400" dirty="0" err="1">
                <a:latin typeface="SolaimanLipi" panose="03000609000000000000" pitchFamily="65" charset="0"/>
                <a:ea typeface="ＭＳ Ｐゴシック" charset="0"/>
                <a:cs typeface="SolaimanLipi" panose="03000609000000000000" pitchFamily="65" charset="0"/>
              </a:rPr>
              <a:t>মেন্টর</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ক্ষমতায়ন</a:t>
            </a:r>
            <a:r>
              <a:rPr lang="en-US" sz="2400" dirty="0">
                <a:latin typeface="SolaimanLipi" panose="03000609000000000000" pitchFamily="65" charset="0"/>
                <a:ea typeface="ＭＳ Ｐゴシック" charset="0"/>
                <a:cs typeface="SolaimanLipi" panose="03000609000000000000" pitchFamily="65" charset="0"/>
              </a:rPr>
              <a:t> </a:t>
            </a:r>
            <a:r>
              <a:rPr lang="en-US" sz="2400" dirty="0" err="1">
                <a:latin typeface="SolaimanLipi" panose="03000609000000000000" pitchFamily="65" charset="0"/>
                <a:ea typeface="ＭＳ Ｐゴシック" charset="0"/>
                <a:cs typeface="SolaimanLipi" panose="03000609000000000000" pitchFamily="65" charset="0"/>
              </a:rPr>
              <a:t>করেন</a:t>
            </a:r>
            <a:r>
              <a:rPr lang="en-US" sz="2400" dirty="0">
                <a:latin typeface="SolaimanLipi" panose="03000609000000000000" pitchFamily="65" charset="0"/>
                <a:ea typeface="ＭＳ Ｐゴシック" charset="0"/>
                <a:cs typeface="SolaimanLipi" panose="03000609000000000000" pitchFamily="65" charset="0"/>
              </a:rPr>
              <a:t> </a:t>
            </a:r>
            <a:endParaRPr lang="en-US" sz="2400" i="1" dirty="0">
              <a:latin typeface="SolaimanLipi" panose="03000609000000000000" pitchFamily="65" charset="0"/>
              <a:ea typeface="ＭＳ Ｐゴシック" charset="0"/>
              <a:cs typeface="SolaimanLipi" panose="03000609000000000000" pitchFamily="65" charset="0"/>
            </a:endParaRPr>
          </a:p>
        </p:txBody>
      </p:sp>
    </p:spTree>
    <p:extLst>
      <p:ext uri="{BB962C8B-B14F-4D97-AF65-F5344CB8AC3E}">
        <p14:creationId xmlns:p14="http://schemas.microsoft.com/office/powerpoint/2010/main" val="113309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BC1B704-9F5C-AA26-8F05-52C291DE437D}"/>
              </a:ext>
            </a:extLst>
          </p:cNvPr>
          <p:cNvSpPr>
            <a:spLocks noGrp="1"/>
          </p:cNvSpPr>
          <p:nvPr>
            <p:ph type="ctrTitle"/>
          </p:nvPr>
        </p:nvSpPr>
        <p:spPr>
          <a:xfrm>
            <a:off x="643468" y="643467"/>
            <a:ext cx="4620584" cy="4567137"/>
          </a:xfrm>
          <a:ln>
            <a:solidFill>
              <a:schemeClr val="tx1"/>
            </a:solidFill>
          </a:ln>
        </p:spPr>
        <p:txBody>
          <a:bodyPr>
            <a:normAutofit/>
          </a:bodyPr>
          <a:lstStyle/>
          <a:p>
            <a:pPr algn="ctr"/>
            <a:r>
              <a:rPr lang="en-US" dirty="0">
                <a:latin typeface="SolaimanLipi" panose="03000609000000000000" pitchFamily="65" charset="0"/>
                <a:cs typeface="SolaimanLipi" panose="03000609000000000000" pitchFamily="65" charset="0"/>
              </a:rPr>
              <a:t>Mentor as Midwives</a:t>
            </a:r>
            <a:br>
              <a:rPr lang="en-US" dirty="0">
                <a:latin typeface="SolaimanLipi" panose="03000609000000000000" pitchFamily="65" charset="0"/>
                <a:cs typeface="SolaimanLipi" panose="03000609000000000000" pitchFamily="65" charset="0"/>
              </a:rPr>
            </a:br>
            <a:br>
              <a:rPr lang="en-US" dirty="0">
                <a:latin typeface="SolaimanLipi" panose="03000609000000000000" pitchFamily="65" charset="0"/>
                <a:cs typeface="SolaimanLipi" panose="03000609000000000000" pitchFamily="65" charset="0"/>
              </a:rPr>
            </a:br>
            <a:br>
              <a:rPr lang="en-US" dirty="0">
                <a:latin typeface="SolaimanLipi" panose="03000609000000000000" pitchFamily="65" charset="0"/>
                <a:cs typeface="SolaimanLipi" panose="03000609000000000000" pitchFamily="65" charset="0"/>
              </a:rPr>
            </a:br>
            <a:r>
              <a:rPr lang="en-US" dirty="0" err="1">
                <a:latin typeface="SolaimanLipi" panose="03000609000000000000" pitchFamily="65" charset="0"/>
                <a:cs typeface="SolaimanLipi" panose="03000609000000000000" pitchFamily="65" charset="0"/>
              </a:rPr>
              <a:t>মেন্টর</a:t>
            </a:r>
            <a:r>
              <a:rPr lang="en-US" dirty="0">
                <a:latin typeface="SolaimanLipi" panose="03000609000000000000" pitchFamily="65" charset="0"/>
                <a:cs typeface="SolaimanLipi" panose="03000609000000000000" pitchFamily="65" charset="0"/>
              </a:rPr>
              <a:t> </a:t>
            </a:r>
            <a:r>
              <a:rPr lang="en-US" dirty="0" err="1">
                <a:latin typeface="SolaimanLipi" panose="03000609000000000000" pitchFamily="65" charset="0"/>
                <a:cs typeface="SolaimanLipi" panose="03000609000000000000" pitchFamily="65" charset="0"/>
              </a:rPr>
              <a:t>ধাত্রিদের</a:t>
            </a:r>
            <a:r>
              <a:rPr lang="en-US" dirty="0">
                <a:latin typeface="SolaimanLipi" panose="03000609000000000000" pitchFamily="65" charset="0"/>
                <a:cs typeface="SolaimanLipi" panose="03000609000000000000" pitchFamily="65" charset="0"/>
              </a:rPr>
              <a:t> </a:t>
            </a:r>
            <a:r>
              <a:rPr lang="en-US" dirty="0" err="1">
                <a:latin typeface="SolaimanLipi" panose="03000609000000000000" pitchFamily="65" charset="0"/>
                <a:cs typeface="SolaimanLipi" panose="03000609000000000000" pitchFamily="65" charset="0"/>
              </a:rPr>
              <a:t>মতো</a:t>
            </a:r>
            <a:r>
              <a:rPr lang="en-US" dirty="0">
                <a:latin typeface="SolaimanLipi" panose="03000609000000000000" pitchFamily="65" charset="0"/>
                <a:cs typeface="SolaimanLipi" panose="03000609000000000000" pitchFamily="65" charset="0"/>
              </a:rPr>
              <a:t> </a:t>
            </a:r>
          </a:p>
        </p:txBody>
      </p:sp>
      <p:pic>
        <p:nvPicPr>
          <p:cNvPr id="17" name="Graphic 16" descr="Recruitment Management">
            <a:extLst>
              <a:ext uri="{FF2B5EF4-FFF2-40B4-BE49-F238E27FC236}">
                <a16:creationId xmlns:a16="http://schemas.microsoft.com/office/drawing/2014/main" id="{D330B3BE-2D18-6460-B4E7-A6413F58CA7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06253" y="957860"/>
            <a:ext cx="4942280" cy="4942280"/>
          </a:xfrm>
          <a:prstGeom prst="rect">
            <a:avLst/>
          </a:prstGeom>
        </p:spPr>
      </p:pic>
    </p:spTree>
    <p:extLst>
      <p:ext uri="{BB962C8B-B14F-4D97-AF65-F5344CB8AC3E}">
        <p14:creationId xmlns:p14="http://schemas.microsoft.com/office/powerpoint/2010/main" val="3637273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43" name="Rectangle 42">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4BB819-4EE0-0CE8-E7B0-E2CFBE9013EA}"/>
              </a:ext>
            </a:extLst>
          </p:cNvPr>
          <p:cNvSpPr>
            <a:spLocks noGrp="1"/>
          </p:cNvSpPr>
          <p:nvPr>
            <p:ph type="title"/>
          </p:nvPr>
        </p:nvSpPr>
        <p:spPr>
          <a:xfrm>
            <a:off x="643468" y="683289"/>
            <a:ext cx="4620584" cy="3723448"/>
          </a:xfrm>
          <a:ln>
            <a:solidFill>
              <a:schemeClr val="tx1"/>
            </a:solidFill>
          </a:ln>
        </p:spPr>
        <p:txBody>
          <a:bodyPr vert="horz" lIns="91440" tIns="45720" rIns="91440" bIns="45720" rtlCol="0" anchor="b">
            <a:normAutofit/>
          </a:bodyPr>
          <a:lstStyle/>
          <a:p>
            <a:pPr algn="l"/>
            <a:r>
              <a:rPr lang="en-US" sz="6600" i="1" dirty="0">
                <a:latin typeface="SolaimanLipi" panose="03000609000000000000" pitchFamily="65" charset="0"/>
                <a:cs typeface="SolaimanLipi" panose="03000609000000000000" pitchFamily="65" charset="0"/>
              </a:rPr>
              <a:t>Mentee</a:t>
            </a:r>
            <a:br>
              <a:rPr lang="en-US" sz="6600" i="1" dirty="0">
                <a:latin typeface="SolaimanLipi" panose="03000609000000000000" pitchFamily="65" charset="0"/>
                <a:cs typeface="SolaimanLipi" panose="03000609000000000000" pitchFamily="65" charset="0"/>
              </a:rPr>
            </a:br>
            <a:endParaRPr lang="en-US" sz="6600" i="1" dirty="0">
              <a:latin typeface="SolaimanLipi" panose="03000609000000000000" pitchFamily="65" charset="0"/>
              <a:cs typeface="SolaimanLipi" panose="03000609000000000000" pitchFamily="65" charset="0"/>
            </a:endParaRPr>
          </a:p>
        </p:txBody>
      </p:sp>
      <p:pic>
        <p:nvPicPr>
          <p:cNvPr id="37" name="Picture 36" descr="Close up of a white volleyball">
            <a:extLst>
              <a:ext uri="{FF2B5EF4-FFF2-40B4-BE49-F238E27FC236}">
                <a16:creationId xmlns:a16="http://schemas.microsoft.com/office/drawing/2014/main" id="{75490FCD-4435-B31A-5529-74D2B6DD30BB}"/>
              </a:ext>
            </a:extLst>
          </p:cNvPr>
          <p:cNvPicPr>
            <a:picLocks noChangeAspect="1"/>
          </p:cNvPicPr>
          <p:nvPr/>
        </p:nvPicPr>
        <p:blipFill rotWithShape="1">
          <a:blip r:embed="rId2"/>
          <a:srcRect l="25616" r="23303"/>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192578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E20309-1FB9-4818-BAFA-9C4C05341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844BC5">
              <a:alpha val="20000"/>
            </a:srgb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22EE487C-B786-C92E-4699-4CB5042DFEEC}"/>
              </a:ext>
            </a:extLst>
          </p:cNvPr>
          <p:cNvSpPr>
            <a:spLocks noGrp="1"/>
          </p:cNvSpPr>
          <p:nvPr>
            <p:ph type="title"/>
          </p:nvPr>
        </p:nvSpPr>
        <p:spPr>
          <a:xfrm>
            <a:off x="838200" y="713312"/>
            <a:ext cx="3524250" cy="5431376"/>
          </a:xfrm>
          <a:ln>
            <a:solidFill>
              <a:schemeClr val="tx1"/>
            </a:solidFill>
          </a:ln>
        </p:spPr>
        <p:txBody>
          <a:bodyPr>
            <a:normAutofit/>
          </a:bodyPr>
          <a:lstStyle/>
          <a:p>
            <a:r>
              <a:rPr lang="en-US" sz="4400" b="1" dirty="0">
                <a:latin typeface="SolaimanLipi" panose="03000609000000000000" pitchFamily="65" charset="0"/>
                <a:cs typeface="SolaimanLipi" panose="03000609000000000000" pitchFamily="65" charset="0"/>
              </a:rPr>
              <a:t>Mentee</a:t>
            </a:r>
            <a:br>
              <a:rPr lang="en-US" sz="4400" b="1" dirty="0">
                <a:latin typeface="SolaimanLipi" panose="03000609000000000000" pitchFamily="65" charset="0"/>
                <a:cs typeface="SolaimanLipi" panose="03000609000000000000" pitchFamily="65" charset="0"/>
              </a:rPr>
            </a:br>
            <a:br>
              <a:rPr lang="en-US" sz="4400" b="1" dirty="0">
                <a:latin typeface="SolaimanLipi" panose="03000609000000000000" pitchFamily="65" charset="0"/>
                <a:cs typeface="SolaimanLipi" panose="03000609000000000000" pitchFamily="65" charset="0"/>
              </a:rPr>
            </a:br>
            <a:r>
              <a:rPr lang="en-US" sz="4400" b="1" dirty="0" err="1">
                <a:latin typeface="SolaimanLipi" panose="03000609000000000000" pitchFamily="65" charset="0"/>
                <a:cs typeface="SolaimanLipi" panose="03000609000000000000" pitchFamily="65" charset="0"/>
              </a:rPr>
              <a:t>একজন</a:t>
            </a:r>
            <a:r>
              <a:rPr lang="en-US" sz="4400" b="1" dirty="0">
                <a:latin typeface="SolaimanLipi" panose="03000609000000000000" pitchFamily="65" charset="0"/>
                <a:cs typeface="SolaimanLipi" panose="03000609000000000000" pitchFamily="65" charset="0"/>
              </a:rPr>
              <a:t> </a:t>
            </a:r>
            <a:r>
              <a:rPr lang="en-US" sz="4400" b="1" dirty="0" err="1">
                <a:latin typeface="SolaimanLipi" panose="03000609000000000000" pitchFamily="65" charset="0"/>
                <a:cs typeface="SolaimanLipi" panose="03000609000000000000" pitchFamily="65" charset="0"/>
              </a:rPr>
              <a:t>মেন্টির</a:t>
            </a:r>
            <a:r>
              <a:rPr lang="en-US" sz="4400" b="1" dirty="0">
                <a:latin typeface="SolaimanLipi" panose="03000609000000000000" pitchFamily="65" charset="0"/>
                <a:cs typeface="SolaimanLipi" panose="03000609000000000000" pitchFamily="65" charset="0"/>
              </a:rPr>
              <a:t> </a:t>
            </a:r>
            <a:r>
              <a:rPr lang="en-US" sz="4400" b="1" dirty="0" err="1">
                <a:latin typeface="SolaimanLipi" panose="03000609000000000000" pitchFamily="65" charset="0"/>
                <a:cs typeface="SolaimanLipi" panose="03000609000000000000" pitchFamily="65" charset="0"/>
              </a:rPr>
              <a:t>বৈশিষ্টসমুহ</a:t>
            </a:r>
            <a:r>
              <a:rPr lang="en-US" sz="4400" b="1" dirty="0">
                <a:latin typeface="SolaimanLipi" panose="03000609000000000000" pitchFamily="65" charset="0"/>
                <a:cs typeface="SolaimanLipi" panose="03000609000000000000" pitchFamily="65" charset="0"/>
              </a:rPr>
              <a:t> </a:t>
            </a:r>
          </a:p>
        </p:txBody>
      </p:sp>
      <p:sp>
        <p:nvSpPr>
          <p:cNvPr id="3" name="Content Placeholder 2">
            <a:extLst>
              <a:ext uri="{FF2B5EF4-FFF2-40B4-BE49-F238E27FC236}">
                <a16:creationId xmlns:a16="http://schemas.microsoft.com/office/drawing/2014/main" id="{3BAB7C9A-256A-99BC-0620-7B407B9D217D}"/>
              </a:ext>
            </a:extLst>
          </p:cNvPr>
          <p:cNvSpPr>
            <a:spLocks noGrp="1"/>
          </p:cNvSpPr>
          <p:nvPr>
            <p:ph idx="1"/>
          </p:nvPr>
        </p:nvSpPr>
        <p:spPr>
          <a:xfrm>
            <a:off x="6095999" y="713313"/>
            <a:ext cx="5257801" cy="5431376"/>
          </a:xfrm>
          <a:ln>
            <a:solidFill>
              <a:schemeClr val="tx1"/>
            </a:solidFill>
          </a:ln>
        </p:spPr>
        <p:txBody>
          <a:bodyPr anchor="ctr">
            <a:normAutofit/>
          </a:bodyPr>
          <a:lstStyle/>
          <a:p>
            <a:pPr marL="457200" indent="-457200" eaLnBrk="1" hangingPunct="1">
              <a:buFont typeface="+mj-lt"/>
              <a:buAutoNum type="arabicPeriod"/>
            </a:pPr>
            <a:r>
              <a:rPr lang="en-US" altLang="en-US" dirty="0" err="1">
                <a:latin typeface="SolaimanLipi" panose="03000609000000000000" pitchFamily="65" charset="0"/>
                <a:cs typeface="SolaimanLipi" panose="03000609000000000000" pitchFamily="65" charset="0"/>
              </a:rPr>
              <a:t>মেন্টি</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হলেন</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একজন</a:t>
            </a:r>
            <a:r>
              <a:rPr lang="en-US" altLang="en-US" dirty="0">
                <a:latin typeface="SolaimanLipi" panose="03000609000000000000" pitchFamily="65" charset="0"/>
                <a:cs typeface="SolaimanLipi" panose="03000609000000000000" pitchFamily="65" charset="0"/>
              </a:rPr>
              <a:t>  </a:t>
            </a:r>
            <a:r>
              <a:rPr lang="es-ES_tradnl" altLang="en-US" b="1" u="sng" dirty="0" err="1">
                <a:solidFill>
                  <a:srgbClr val="142D6A"/>
                </a:solidFill>
                <a:latin typeface="SolaimanLipi" panose="03000609000000000000" pitchFamily="65" charset="0"/>
                <a:cs typeface="SolaimanLipi" panose="03000609000000000000" pitchFamily="65" charset="0"/>
              </a:rPr>
              <a:t>সক্রিয়</a:t>
            </a:r>
            <a:r>
              <a:rPr lang="es-ES_tradnl" altLang="en-US" dirty="0">
                <a:latin typeface="SolaimanLipi" panose="03000609000000000000" pitchFamily="65" charset="0"/>
                <a:cs typeface="SolaimanLipi" panose="03000609000000000000" pitchFamily="65" charset="0"/>
              </a:rPr>
              <a:t> </a:t>
            </a:r>
            <a:r>
              <a:rPr lang="es-ES_tradnl" altLang="en-US" dirty="0" err="1">
                <a:latin typeface="SolaimanLipi" panose="03000609000000000000" pitchFamily="65" charset="0"/>
                <a:cs typeface="SolaimanLipi" panose="03000609000000000000" pitchFamily="65" charset="0"/>
              </a:rPr>
              <a:t>প্রাপ্ত</a:t>
            </a:r>
            <a:r>
              <a:rPr lang="es-ES_tradnl" altLang="en-US" dirty="0">
                <a:latin typeface="SolaimanLipi" panose="03000609000000000000" pitchFamily="65" charset="0"/>
                <a:cs typeface="SolaimanLipi" panose="03000609000000000000" pitchFamily="65" charset="0"/>
              </a:rPr>
              <a:t> </a:t>
            </a:r>
            <a:r>
              <a:rPr lang="es-ES_tradnl" altLang="en-US" dirty="0" err="1">
                <a:latin typeface="SolaimanLipi" panose="03000609000000000000" pitchFamily="65" charset="0"/>
                <a:cs typeface="SolaimanLipi" panose="03000609000000000000" pitchFamily="65" charset="0"/>
              </a:rPr>
              <a:t>বয়ষ্ক</a:t>
            </a:r>
            <a:r>
              <a:rPr lang="es-ES_tradnl" altLang="en-US" dirty="0">
                <a:latin typeface="SolaimanLipi" panose="03000609000000000000" pitchFamily="65" charset="0"/>
                <a:cs typeface="SolaimanLipi" panose="03000609000000000000" pitchFamily="65" charset="0"/>
              </a:rPr>
              <a:t> </a:t>
            </a:r>
            <a:r>
              <a:rPr lang="es-ES_tradnl" altLang="en-US" dirty="0" err="1">
                <a:latin typeface="SolaimanLipi" panose="03000609000000000000" pitchFamily="65" charset="0"/>
                <a:cs typeface="SolaimanLipi" panose="03000609000000000000" pitchFamily="65" charset="0"/>
              </a:rPr>
              <a:t>শিক্ষার্</a:t>
            </a:r>
            <a:r>
              <a:rPr lang="en-US" altLang="en-US" dirty="0" err="1">
                <a:latin typeface="SolaimanLipi" panose="03000609000000000000" pitchFamily="65" charset="0"/>
                <a:cs typeface="SolaimanLipi" panose="03000609000000000000" pitchFamily="65" charset="0"/>
              </a:rPr>
              <a:t>থী</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যিনি</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মনে</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করেন</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পরিচর্যা</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কাজের</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দক্ষতা</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এবং</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জ্ঞান</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বৃদ্ধির</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জন্য</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তার</a:t>
            </a:r>
            <a:r>
              <a:rPr lang="en-US" altLang="en-US" dirty="0">
                <a:latin typeface="SolaimanLipi" panose="03000609000000000000" pitchFamily="65" charset="0"/>
                <a:cs typeface="SolaimanLipi" panose="03000609000000000000" pitchFamily="65" charset="0"/>
              </a:rPr>
              <a:t>  </a:t>
            </a:r>
            <a:r>
              <a:rPr lang="en-US" altLang="en-US" b="1" u="sng" dirty="0" err="1">
                <a:latin typeface="SolaimanLipi" panose="03000609000000000000" pitchFamily="65" charset="0"/>
                <a:cs typeface="SolaimanLipi" panose="03000609000000000000" pitchFamily="65" charset="0"/>
              </a:rPr>
              <a:t>অতিরিক্ত</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দৃষ্টিভঙ্গি</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এবং</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বুদ্ধি</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পরামর্শ</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প্রয়োজন</a:t>
            </a:r>
            <a:r>
              <a:rPr lang="en-US" altLang="en-US" dirty="0">
                <a:latin typeface="SolaimanLipi" panose="03000609000000000000" pitchFamily="65" charset="0"/>
                <a:cs typeface="SolaimanLipi" panose="03000609000000000000" pitchFamily="65" charset="0"/>
              </a:rPr>
              <a:t>। </a:t>
            </a:r>
          </a:p>
          <a:p>
            <a:pPr marL="457200" indent="-457200" eaLnBrk="1" hangingPunct="1">
              <a:buFont typeface="+mj-lt"/>
              <a:buAutoNum type="arabicPeriod"/>
            </a:pPr>
            <a:r>
              <a:rPr lang="en-US" altLang="en-US" dirty="0" err="1">
                <a:latin typeface="SolaimanLipi" panose="03000609000000000000" pitchFamily="65" charset="0"/>
                <a:cs typeface="SolaimanLipi" panose="03000609000000000000" pitchFamily="65" charset="0"/>
              </a:rPr>
              <a:t>মেন্টি</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হলেন</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একজন</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প্রাপ্ত</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বয়ষ্ক</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শিক্ষার্থী</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যিনি</a:t>
            </a:r>
            <a:r>
              <a:rPr lang="en-US" altLang="en-US" dirty="0">
                <a:latin typeface="SolaimanLipi" panose="03000609000000000000" pitchFamily="65" charset="0"/>
                <a:cs typeface="SolaimanLipi" panose="03000609000000000000" pitchFamily="65" charset="0"/>
              </a:rPr>
              <a:t> </a:t>
            </a:r>
            <a:r>
              <a:rPr lang="en-US" altLang="en-US" b="1" u="sng" dirty="0" err="1">
                <a:latin typeface="SolaimanLipi" panose="03000609000000000000" pitchFamily="65" charset="0"/>
                <a:cs typeface="SolaimanLipi" panose="03000609000000000000" pitchFamily="65" charset="0"/>
              </a:rPr>
              <a:t>সচেতনভাবে</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বৃদ্ধি</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প্রাপ্ত</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হওয়ার</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এই</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যাত্রা</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শুরু</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করেছেন</a:t>
            </a:r>
            <a:r>
              <a:rPr lang="en-US" altLang="en-US" dirty="0">
                <a:latin typeface="SolaimanLipi" panose="03000609000000000000" pitchFamily="65" charset="0"/>
                <a:cs typeface="SolaimanLipi" panose="03000609000000000000" pitchFamily="65" charset="0"/>
              </a:rPr>
              <a:t>।</a:t>
            </a:r>
            <a:endParaRPr lang="fr-FR" altLang="ja-JP" dirty="0">
              <a:latin typeface="SolaimanLipi" panose="03000609000000000000" pitchFamily="65" charset="0"/>
              <a:cs typeface="SolaimanLipi" panose="03000609000000000000" pitchFamily="65" charset="0"/>
            </a:endParaRPr>
          </a:p>
          <a:p>
            <a:pPr marL="457200" indent="-457200" eaLnBrk="1" hangingPunct="1">
              <a:buFont typeface="+mj-lt"/>
              <a:buAutoNum type="arabicPeriod"/>
            </a:pPr>
            <a:r>
              <a:rPr lang="en-US" altLang="en-US" dirty="0" err="1">
                <a:latin typeface="SolaimanLipi" panose="03000609000000000000" pitchFamily="65" charset="0"/>
                <a:cs typeface="SolaimanLipi" panose="03000609000000000000" pitchFamily="65" charset="0"/>
              </a:rPr>
              <a:t>মেন্টি</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এই</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প্রক্রিয়ায়</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একজন</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নিষ্ক্রিয়</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নয়</a:t>
            </a:r>
            <a:r>
              <a:rPr lang="en-US" altLang="en-US"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কিন্তু</a:t>
            </a:r>
            <a:r>
              <a:rPr lang="en-US" altLang="en-US" dirty="0">
                <a:latin typeface="SolaimanLipi" panose="03000609000000000000" pitchFamily="65" charset="0"/>
                <a:cs typeface="SolaimanLipi" panose="03000609000000000000" pitchFamily="65" charset="0"/>
              </a:rPr>
              <a:t> </a:t>
            </a:r>
            <a:r>
              <a:rPr lang="en-US" altLang="en-US" b="1" u="sng" dirty="0" err="1">
                <a:latin typeface="SolaimanLipi" panose="03000609000000000000" pitchFamily="65" charset="0"/>
                <a:cs typeface="SolaimanLipi" panose="03000609000000000000" pitchFamily="65" charset="0"/>
              </a:rPr>
              <a:t>সক্রিয়</a:t>
            </a:r>
            <a:r>
              <a:rPr lang="en-US" altLang="en-US" b="1" dirty="0">
                <a:latin typeface="SolaimanLipi" panose="03000609000000000000" pitchFamily="65" charset="0"/>
                <a:cs typeface="SolaimanLipi" panose="03000609000000000000" pitchFamily="65" charset="0"/>
              </a:rPr>
              <a:t> </a:t>
            </a:r>
            <a:r>
              <a:rPr lang="en-US" altLang="en-US" dirty="0" err="1">
                <a:latin typeface="SolaimanLipi" panose="03000609000000000000" pitchFamily="65" charset="0"/>
                <a:cs typeface="SolaimanLipi" panose="03000609000000000000" pitchFamily="65" charset="0"/>
              </a:rPr>
              <a:t>অংশগ্রহণকারী</a:t>
            </a:r>
            <a:r>
              <a:rPr lang="en-US" altLang="en-US" dirty="0">
                <a:latin typeface="SolaimanLipi" panose="03000609000000000000" pitchFamily="65" charset="0"/>
                <a:cs typeface="SolaimanLipi" panose="03000609000000000000" pitchFamily="65" charset="0"/>
              </a:rPr>
              <a:t>।</a:t>
            </a:r>
            <a:endParaRPr lang="es-ES_tradnl" altLang="en-US" dirty="0">
              <a:latin typeface="SolaimanLipi" panose="03000609000000000000" pitchFamily="65" charset="0"/>
              <a:cs typeface="SolaimanLipi" panose="03000609000000000000" pitchFamily="65" charset="0"/>
            </a:endParaRPr>
          </a:p>
          <a:p>
            <a:endParaRPr lang="en-US" dirty="0">
              <a:latin typeface="SolaimanLipi" panose="03000609000000000000" pitchFamily="65" charset="0"/>
              <a:cs typeface="SolaimanLipi" panose="03000609000000000000" pitchFamily="65" charset="0"/>
            </a:endParaRPr>
          </a:p>
        </p:txBody>
      </p:sp>
    </p:spTree>
    <p:extLst>
      <p:ext uri="{BB962C8B-B14F-4D97-AF65-F5344CB8AC3E}">
        <p14:creationId xmlns:p14="http://schemas.microsoft.com/office/powerpoint/2010/main" val="144518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1">
            <a:extLst>
              <a:ext uri="{FF2B5EF4-FFF2-40B4-BE49-F238E27FC236}">
                <a16:creationId xmlns:a16="http://schemas.microsoft.com/office/drawing/2014/main" id="{94E3EBBB-9F99-C01E-A646-F5862D119532}"/>
              </a:ext>
            </a:extLst>
          </p:cNvPr>
          <p:cNvSpPr>
            <a:spLocks noGrp="1" noChangeArrowheads="1"/>
          </p:cNvSpPr>
          <p:nvPr>
            <p:ph idx="1"/>
          </p:nvPr>
        </p:nvSpPr>
        <p:spPr bwMode="auto">
          <a:xfrm>
            <a:off x="719666" y="622830"/>
            <a:ext cx="10659533" cy="4909036"/>
          </a:xfrm>
          <a:prstGeom prst="rect">
            <a:avLst/>
          </a:prstGeom>
          <a:noFill/>
          <a:ln>
            <a:solidFill>
              <a:schemeClr val="tx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marL="457200" indent="-457200">
              <a:buNone/>
              <a:defRPr/>
            </a:pPr>
            <a:r>
              <a:rPr lang="en-US" sz="3200" dirty="0">
                <a:latin typeface="SolaimanLipi" panose="03000609000000000000" pitchFamily="65" charset="0"/>
                <a:ea typeface="ＭＳ Ｐゴシック" charset="0"/>
                <a:cs typeface="SolaimanLipi" panose="03000609000000000000" pitchFamily="65" charset="0"/>
              </a:rPr>
              <a:t>4. </a:t>
            </a:r>
            <a:r>
              <a:rPr lang="en-US" sz="3200" dirty="0" err="1">
                <a:latin typeface="SolaimanLipi" panose="03000609000000000000" pitchFamily="65" charset="0"/>
                <a:ea typeface="ＭＳ Ｐゴシック" charset="0"/>
                <a:cs typeface="SolaimanLipi" panose="03000609000000000000" pitchFamily="65" charset="0"/>
              </a:rPr>
              <a:t>মেন্টি</a:t>
            </a:r>
            <a:r>
              <a:rPr lang="en-US" sz="3200" dirty="0">
                <a:latin typeface="SolaimanLipi" panose="03000609000000000000" pitchFamily="65" charset="0"/>
                <a:ea typeface="ＭＳ Ｐゴシック" charset="0"/>
                <a:cs typeface="SolaimanLipi" panose="03000609000000000000" pitchFamily="65" charset="0"/>
              </a:rPr>
              <a:t> </a:t>
            </a:r>
            <a:r>
              <a:rPr lang="en-US" sz="3200" b="1" dirty="0" err="1">
                <a:solidFill>
                  <a:srgbClr val="C00000"/>
                </a:solidFill>
                <a:latin typeface="SolaimanLipi" panose="03000609000000000000" pitchFamily="65" charset="0"/>
                <a:ea typeface="ＭＳ Ｐゴシック" charset="0"/>
                <a:cs typeface="SolaimanLipi" panose="03000609000000000000" pitchFamily="65" charset="0"/>
              </a:rPr>
              <a:t>জ্ঞান</a:t>
            </a:r>
            <a:r>
              <a:rPr lang="en-US" sz="3200" b="1" dirty="0">
                <a:solidFill>
                  <a:srgbClr val="C00000"/>
                </a:solidFill>
                <a:latin typeface="SolaimanLipi" panose="03000609000000000000" pitchFamily="65" charset="0"/>
                <a:ea typeface="ＭＳ Ｐゴシック" charset="0"/>
                <a:cs typeface="SolaimanLipi" panose="03000609000000000000" pitchFamily="65" charset="0"/>
              </a:rPr>
              <a:t>, </a:t>
            </a:r>
            <a:r>
              <a:rPr lang="en-US" sz="3200" b="1" dirty="0" err="1">
                <a:solidFill>
                  <a:srgbClr val="C00000"/>
                </a:solidFill>
                <a:latin typeface="SolaimanLipi" panose="03000609000000000000" pitchFamily="65" charset="0"/>
                <a:ea typeface="ＭＳ Ｐゴシック" charset="0"/>
                <a:cs typeface="SolaimanLipi" panose="03000609000000000000" pitchFamily="65" charset="0"/>
              </a:rPr>
              <a:t>দক্ষতা</a:t>
            </a:r>
            <a:r>
              <a:rPr lang="en-US" sz="3200" b="1" dirty="0">
                <a:solidFill>
                  <a:srgbClr val="C00000"/>
                </a:solidFill>
                <a:latin typeface="SolaimanLipi" panose="03000609000000000000" pitchFamily="65" charset="0"/>
                <a:ea typeface="ＭＳ Ｐゴシック" charset="0"/>
                <a:cs typeface="SolaimanLipi" panose="03000609000000000000" pitchFamily="65" charset="0"/>
              </a:rPr>
              <a:t>, </a:t>
            </a:r>
            <a:r>
              <a:rPr lang="en-US" sz="3200" b="1" dirty="0" err="1">
                <a:solidFill>
                  <a:srgbClr val="C00000"/>
                </a:solidFill>
                <a:latin typeface="SolaimanLipi" panose="03000609000000000000" pitchFamily="65" charset="0"/>
                <a:ea typeface="ＭＳ Ｐゴシック" charset="0"/>
                <a:cs typeface="SolaimanLipi" panose="03000609000000000000" pitchFamily="65" charset="0"/>
              </a:rPr>
              <a:t>অন্তর্দৃষ্টি</a:t>
            </a:r>
            <a:r>
              <a:rPr lang="en-US" sz="3200" b="1" dirty="0">
                <a:solidFill>
                  <a:srgbClr val="C00000"/>
                </a:solidFill>
                <a:latin typeface="SolaimanLipi" panose="03000609000000000000" pitchFamily="65" charset="0"/>
                <a:ea typeface="ＭＳ Ｐゴシック" charset="0"/>
                <a:cs typeface="SolaimanLipi" panose="03000609000000000000" pitchFamily="65" charset="0"/>
              </a:rPr>
              <a:t>, </a:t>
            </a:r>
            <a:r>
              <a:rPr lang="en-US" sz="3200" b="1" dirty="0" err="1">
                <a:solidFill>
                  <a:srgbClr val="C00000"/>
                </a:solidFill>
                <a:latin typeface="SolaimanLipi" panose="03000609000000000000" pitchFamily="65" charset="0"/>
                <a:ea typeface="ＭＳ Ｐゴシック" charset="0"/>
                <a:cs typeface="SolaimanLipi" panose="03000609000000000000" pitchFamily="65" charset="0"/>
              </a:rPr>
              <a:t>দৃষ্টিভঙ্গি</a:t>
            </a:r>
            <a:r>
              <a:rPr lang="en-US" sz="3200" b="1" dirty="0">
                <a:solidFill>
                  <a:srgbClr val="C00000"/>
                </a:solidFill>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অথবা</a:t>
            </a:r>
            <a:r>
              <a:rPr lang="en-US" sz="3200" dirty="0">
                <a:latin typeface="SolaimanLipi" panose="03000609000000000000" pitchFamily="65" charset="0"/>
                <a:ea typeface="ＭＳ Ｐゴシック" charset="0"/>
                <a:cs typeface="SolaimanLipi" panose="03000609000000000000" pitchFamily="65" charset="0"/>
              </a:rPr>
              <a:t> </a:t>
            </a:r>
            <a:r>
              <a:rPr lang="en-US" sz="3200" b="1" dirty="0" err="1">
                <a:solidFill>
                  <a:srgbClr val="C00000"/>
                </a:solidFill>
                <a:latin typeface="SolaimanLipi" panose="03000609000000000000" pitchFamily="65" charset="0"/>
                <a:ea typeface="ＭＳ Ｐゴシック" charset="0"/>
                <a:cs typeface="SolaimanLipi" panose="03000609000000000000" pitchFamily="65" charset="0"/>
              </a:rPr>
              <a:t>প্রজ্ঞা</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যাই</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পাওয়া</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যায়</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তা</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সে</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যাচাই</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নিজের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জন্য</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উপযোগী</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এবং</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কার্যকরভাবে</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ব্যবহার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করার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জন্য</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প্রচেষ্টা</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চালিয়ে</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যাবেন</a:t>
            </a:r>
            <a:r>
              <a:rPr lang="en-US" sz="3200" dirty="0">
                <a:latin typeface="SolaimanLipi" panose="03000609000000000000" pitchFamily="65" charset="0"/>
                <a:ea typeface="ＭＳ Ｐゴシック" charset="0"/>
                <a:cs typeface="SolaimanLipi" panose="03000609000000000000" pitchFamily="65" charset="0"/>
              </a:rPr>
              <a:t>। </a:t>
            </a:r>
            <a:endParaRPr lang="es-ES_tradnl" sz="3200" dirty="0">
              <a:latin typeface="SolaimanLipi" panose="03000609000000000000" pitchFamily="65" charset="0"/>
              <a:ea typeface="ＭＳ Ｐゴシック" charset="0"/>
              <a:cs typeface="SolaimanLipi" panose="03000609000000000000" pitchFamily="65" charset="0"/>
            </a:endParaRPr>
          </a:p>
          <a:p>
            <a:pPr marL="457200" indent="-457200">
              <a:buNone/>
              <a:defRPr/>
            </a:pPr>
            <a:r>
              <a:rPr lang="en-US" sz="3200" dirty="0">
                <a:latin typeface="SolaimanLipi" panose="03000609000000000000" pitchFamily="65" charset="0"/>
                <a:ea typeface="ＭＳ Ｐゴシック" charset="0"/>
                <a:cs typeface="SolaimanLipi" panose="03000609000000000000" pitchFamily="65" charset="0"/>
              </a:rPr>
              <a:t>5. </a:t>
            </a:r>
            <a:r>
              <a:rPr lang="en-US" sz="3200" dirty="0" err="1">
                <a:latin typeface="SolaimanLipi" panose="03000609000000000000" pitchFamily="65" charset="0"/>
                <a:ea typeface="ＭＳ Ｐゴシック" charset="0"/>
                <a:cs typeface="SolaimanLipi" panose="03000609000000000000" pitchFamily="65" charset="0"/>
              </a:rPr>
              <a:t>মেন্টি</a:t>
            </a:r>
            <a:r>
              <a:rPr lang="en-US" sz="3200" dirty="0">
                <a:latin typeface="SolaimanLipi" panose="03000609000000000000" pitchFamily="65" charset="0"/>
                <a:ea typeface="ＭＳ Ｐゴシック" charset="0"/>
                <a:cs typeface="SolaimanLipi" panose="03000609000000000000" pitchFamily="65" charset="0"/>
              </a:rPr>
              <a:t> </a:t>
            </a:r>
            <a:r>
              <a:rPr lang="en-US" sz="3200" b="1" u="sng" dirty="0" err="1">
                <a:solidFill>
                  <a:srgbClr val="C00000"/>
                </a:solidFill>
                <a:latin typeface="SolaimanLipi" panose="03000609000000000000" pitchFamily="65" charset="0"/>
                <a:ea typeface="ＭＳ Ｐゴシック" charset="0"/>
                <a:cs typeface="SolaimanLipi" panose="03000609000000000000" pitchFamily="65" charset="0"/>
              </a:rPr>
              <a:t>সাহায্যের</a:t>
            </a:r>
            <a:r>
              <a:rPr lang="en-US" sz="3200" b="1" u="sng" dirty="0">
                <a:solidFill>
                  <a:srgbClr val="C00000"/>
                </a:solidFill>
                <a:latin typeface="SolaimanLipi" panose="03000609000000000000" pitchFamily="65" charset="0"/>
                <a:ea typeface="ＭＳ Ｐゴシック" charset="0"/>
                <a:cs typeface="SolaimanLipi" panose="03000609000000000000" pitchFamily="65" charset="0"/>
              </a:rPr>
              <a:t> </a:t>
            </a:r>
            <a:r>
              <a:rPr lang="en-US" sz="3200" b="1" u="sng" dirty="0" err="1">
                <a:solidFill>
                  <a:srgbClr val="C00000"/>
                </a:solidFill>
                <a:latin typeface="SolaimanLipi" panose="03000609000000000000" pitchFamily="65" charset="0"/>
                <a:ea typeface="ＭＳ Ｐゴシック" charset="0"/>
                <a:cs typeface="SolaimanLipi" panose="03000609000000000000" pitchFamily="65" charset="0"/>
              </a:rPr>
              <a:t>অন্বেষণ</a:t>
            </a:r>
            <a:r>
              <a:rPr lang="en-US" sz="3200" b="1" u="sng" dirty="0">
                <a:solidFill>
                  <a:srgbClr val="C00000"/>
                </a:solidFill>
                <a:latin typeface="SolaimanLipi" panose="03000609000000000000" pitchFamily="65" charset="0"/>
                <a:ea typeface="ＭＳ Ｐゴシック" charset="0"/>
                <a:cs typeface="SolaimanLipi" panose="03000609000000000000" pitchFamily="65" charset="0"/>
              </a:rPr>
              <a:t> </a:t>
            </a:r>
            <a:r>
              <a:rPr lang="en-US" sz="3200" b="1" u="sng" dirty="0" err="1">
                <a:solidFill>
                  <a:srgbClr val="C00000"/>
                </a:solidFill>
                <a:latin typeface="SolaimanLipi" panose="03000609000000000000" pitchFamily="65" charset="0"/>
                <a:ea typeface="ＭＳ Ｐゴシック" charset="0"/>
                <a:cs typeface="SolaimanLipi" panose="03000609000000000000" pitchFamily="65" charset="0"/>
              </a:rPr>
              <a:t>করেন</a:t>
            </a:r>
            <a:r>
              <a:rPr lang="en-US" sz="3200" b="1" u="sng" dirty="0">
                <a:solidFill>
                  <a:srgbClr val="C00000"/>
                </a:solidFill>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এবং</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যেখানে</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প্রয়োজন</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বৃদ্ধির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জন্য</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তা</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উপযুক্তভাবে</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ব্যবহার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করেন</a:t>
            </a:r>
            <a:r>
              <a:rPr lang="en-US" sz="3200" dirty="0">
                <a:latin typeface="SolaimanLipi" panose="03000609000000000000" pitchFamily="65" charset="0"/>
                <a:ea typeface="ＭＳ Ｐゴシック" charset="0"/>
                <a:cs typeface="SolaimanLipi" panose="03000609000000000000" pitchFamily="65" charset="0"/>
              </a:rPr>
              <a:t>।</a:t>
            </a:r>
            <a:endParaRPr lang="es-ES_tradnl" sz="3200" dirty="0">
              <a:latin typeface="SolaimanLipi" panose="03000609000000000000" pitchFamily="65" charset="0"/>
              <a:ea typeface="ＭＳ Ｐゴシック" charset="0"/>
              <a:cs typeface="SolaimanLipi" panose="03000609000000000000" pitchFamily="65" charset="0"/>
            </a:endParaRPr>
          </a:p>
          <a:p>
            <a:pPr marL="457200" indent="-457200">
              <a:buNone/>
              <a:defRPr/>
            </a:pPr>
            <a:r>
              <a:rPr lang="en-US" sz="3200" dirty="0">
                <a:latin typeface="SolaimanLipi" panose="03000609000000000000" pitchFamily="65" charset="0"/>
                <a:ea typeface="ＭＳ Ｐゴシック" charset="0"/>
                <a:cs typeface="SolaimanLipi" panose="03000609000000000000" pitchFamily="65" charset="0"/>
              </a:rPr>
              <a:t>6. </a:t>
            </a:r>
            <a:r>
              <a:rPr lang="en-US" sz="3200" dirty="0" err="1">
                <a:latin typeface="SolaimanLipi" panose="03000609000000000000" pitchFamily="65" charset="0"/>
                <a:ea typeface="ＭＳ Ｐゴシック" charset="0"/>
                <a:cs typeface="SolaimanLipi" panose="03000609000000000000" pitchFamily="65" charset="0"/>
              </a:rPr>
              <a:t>মেন্টি</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এমন</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একজন</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ব্যক্তি</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যিনি</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নিজের</a:t>
            </a:r>
            <a:r>
              <a:rPr lang="en-US" sz="3200" dirty="0">
                <a:latin typeface="SolaimanLipi" panose="03000609000000000000" pitchFamily="65" charset="0"/>
                <a:ea typeface="ＭＳ Ｐゴシック" charset="0"/>
                <a:cs typeface="SolaimanLipi" panose="03000609000000000000" pitchFamily="65" charset="0"/>
              </a:rPr>
              <a:t> </a:t>
            </a:r>
            <a:r>
              <a:rPr lang="en-US" sz="3200" b="1" u="sng" dirty="0" err="1">
                <a:solidFill>
                  <a:srgbClr val="C00000"/>
                </a:solidFill>
                <a:latin typeface="SolaimanLipi" panose="03000609000000000000" pitchFamily="65" charset="0"/>
                <a:ea typeface="ＭＳ Ｐゴシック" charset="0"/>
                <a:cs typeface="SolaimanLipi" panose="03000609000000000000" pitchFamily="65" charset="0"/>
              </a:rPr>
              <a:t>অনুপময়তাকে</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বৃদ্ধি</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করার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জন্য</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এই</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যাত্রায়</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সাহায্য</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গ্রহণ</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করেন</a:t>
            </a:r>
            <a:r>
              <a:rPr lang="en-US" sz="3200" dirty="0">
                <a:latin typeface="SolaimanLipi" panose="03000609000000000000" pitchFamily="65" charset="0"/>
                <a:ea typeface="ＭＳ Ｐゴシック" charset="0"/>
                <a:cs typeface="SolaimanLipi" panose="03000609000000000000" pitchFamily="65" charset="0"/>
              </a:rPr>
              <a:t>।</a:t>
            </a:r>
            <a:endParaRPr lang="es-ES_tradnl" sz="3200" dirty="0">
              <a:latin typeface="SolaimanLipi" panose="03000609000000000000" pitchFamily="65" charset="0"/>
              <a:ea typeface="ＭＳ Ｐゴシック" charset="0"/>
              <a:cs typeface="SolaimanLipi" panose="03000609000000000000" pitchFamily="65" charset="0"/>
            </a:endParaRPr>
          </a:p>
          <a:p>
            <a:pPr marL="457200" indent="-457200">
              <a:buNone/>
              <a:defRPr/>
            </a:pPr>
            <a:r>
              <a:rPr lang="en-US" sz="3200" dirty="0">
                <a:latin typeface="SolaimanLipi" panose="03000609000000000000" pitchFamily="65" charset="0"/>
                <a:ea typeface="ＭＳ Ｐゴシック" charset="0"/>
                <a:cs typeface="SolaimanLipi" panose="03000609000000000000" pitchFamily="65" charset="0"/>
              </a:rPr>
              <a:t>7. </a:t>
            </a:r>
            <a:r>
              <a:rPr lang="en-US" sz="3200" dirty="0" err="1">
                <a:latin typeface="SolaimanLipi" panose="03000609000000000000" pitchFamily="65" charset="0"/>
                <a:ea typeface="ＭＳ Ｐゴシック" charset="0"/>
                <a:cs typeface="SolaimanLipi" panose="03000609000000000000" pitchFamily="65" charset="0"/>
              </a:rPr>
              <a:t>একটি</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সক্রিয়</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মেন্টরিং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সম্পর্ক</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মূলত</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মেন্টরের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পরিবর্তে</a:t>
            </a:r>
            <a:r>
              <a:rPr lang="en-US" sz="3200" dirty="0">
                <a:latin typeface="SolaimanLipi" panose="03000609000000000000" pitchFamily="65" charset="0"/>
                <a:ea typeface="ＭＳ Ｐゴシック" charset="0"/>
                <a:cs typeface="SolaimanLipi" panose="03000609000000000000" pitchFamily="65" charset="0"/>
              </a:rPr>
              <a:t> </a:t>
            </a:r>
            <a:r>
              <a:rPr lang="en-US" sz="3200" b="1" u="sng" dirty="0" err="1">
                <a:solidFill>
                  <a:srgbClr val="C00000"/>
                </a:solidFill>
                <a:latin typeface="SolaimanLipi" panose="03000609000000000000" pitchFamily="65" charset="0"/>
                <a:ea typeface="ＭＳ Ｐゴシック" charset="0"/>
                <a:cs typeface="SolaimanLipi" panose="03000609000000000000" pitchFamily="65" charset="0"/>
              </a:rPr>
              <a:t>মেন্টির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দ্বারা</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চালিত</a:t>
            </a:r>
            <a:r>
              <a:rPr lang="en-US" sz="3200" dirty="0">
                <a:latin typeface="SolaimanLipi" panose="03000609000000000000" pitchFamily="65" charset="0"/>
                <a:ea typeface="ＭＳ Ｐゴシック" charset="0"/>
                <a:cs typeface="SolaimanLipi" panose="03000609000000000000" pitchFamily="65" charset="0"/>
              </a:rPr>
              <a:t> </a:t>
            </a:r>
            <a:r>
              <a:rPr lang="en-US" sz="3200" dirty="0" err="1">
                <a:latin typeface="SolaimanLipi" panose="03000609000000000000" pitchFamily="65" charset="0"/>
                <a:ea typeface="ＭＳ Ｐゴシック" charset="0"/>
                <a:cs typeface="SolaimanLipi" panose="03000609000000000000" pitchFamily="65" charset="0"/>
              </a:rPr>
              <a:t>হয়</a:t>
            </a:r>
            <a:r>
              <a:rPr lang="en-US" sz="3200" dirty="0">
                <a:latin typeface="SolaimanLipi" panose="03000609000000000000" pitchFamily="65" charset="0"/>
                <a:ea typeface="ＭＳ Ｐゴシック" charset="0"/>
                <a:cs typeface="SolaimanLipi" panose="03000609000000000000" pitchFamily="65" charset="0"/>
              </a:rPr>
              <a:t>।</a:t>
            </a:r>
            <a:endParaRPr lang="es-ES_tradnl" sz="3200" dirty="0">
              <a:latin typeface="SolaimanLipi" panose="03000609000000000000" pitchFamily="65" charset="0"/>
              <a:ea typeface="ＭＳ Ｐゴシック" charset="0"/>
              <a:cs typeface="SolaimanLipi" panose="03000609000000000000" pitchFamily="65" charset="0"/>
            </a:endParaRPr>
          </a:p>
        </p:txBody>
      </p:sp>
    </p:spTree>
    <p:extLst>
      <p:ext uri="{BB962C8B-B14F-4D97-AF65-F5344CB8AC3E}">
        <p14:creationId xmlns:p14="http://schemas.microsoft.com/office/powerpoint/2010/main" val="3490204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p:tgtEl>
                                          <p:spTgt spid="4">
                                            <p:bg/>
                                          </p:spTgt>
                                        </p:tgtEl>
                                        <p:attrNameLst>
                                          <p:attrName>ppt_x</p:attrName>
                                        </p:attrNameLst>
                                      </p:cBhvr>
                                      <p:tavLst>
                                        <p:tav tm="0">
                                          <p:val>
                                            <p:strVal val="#ppt_x-#ppt_w*1.125000"/>
                                          </p:val>
                                        </p:tav>
                                        <p:tav tm="100000">
                                          <p:val>
                                            <p:strVal val="#ppt_x"/>
                                          </p:val>
                                        </p:tav>
                                      </p:tavLst>
                                    </p:anim>
                                    <p:animEffect transition="in" filter="wipe(right)">
                                      <p:cBhvr>
                                        <p:cTn id="8" dur="500"/>
                                        <p:tgtEl>
                                          <p:spTgt spid="4">
                                            <p:bg/>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 calcmode="lin" valueType="num">
                                      <p:cBhvr additive="base">
                                        <p:cTn id="13" dur="500"/>
                                        <p:tgtEl>
                                          <p:spTgt spid="4">
                                            <p:txEl>
                                              <p:pRg st="0" end="0"/>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p:tgtEl>
                                          <p:spTgt spid="4">
                                            <p:txEl>
                                              <p:pRg st="1" end="1"/>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p:tgtEl>
                                          <p:spTgt spid="4">
                                            <p:txEl>
                                              <p:pRg st="2" end="2"/>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additive="base">
                                        <p:cTn id="31" dur="500"/>
                                        <p:tgtEl>
                                          <p:spTgt spid="4">
                                            <p:txEl>
                                              <p:pRg st="3" end="3"/>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844BC5"/>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2F351CA4-6532-A76F-C352-0B0500C20064}"/>
              </a:ext>
            </a:extLst>
          </p:cNvPr>
          <p:cNvSpPr>
            <a:spLocks noGrp="1"/>
          </p:cNvSpPr>
          <p:nvPr>
            <p:ph type="title"/>
          </p:nvPr>
        </p:nvSpPr>
        <p:spPr>
          <a:xfrm>
            <a:off x="452176" y="713312"/>
            <a:ext cx="3847108" cy="5456376"/>
          </a:xfrm>
          <a:ln w="28575">
            <a:solidFill>
              <a:schemeClr val="tx1"/>
            </a:solidFill>
          </a:ln>
        </p:spPr>
        <p:txBody>
          <a:bodyPr>
            <a:normAutofit/>
          </a:bodyPr>
          <a:lstStyle/>
          <a:p>
            <a:r>
              <a:rPr lang="en-US" dirty="0" err="1">
                <a:solidFill>
                  <a:srgbClr val="FFFFFF"/>
                </a:solidFill>
                <a:latin typeface="SolaimanLipi" panose="03000609000000000000" pitchFamily="65" charset="0"/>
                <a:cs typeface="SolaimanLipi" panose="03000609000000000000" pitchFamily="65" charset="0"/>
              </a:rPr>
              <a:t>শিষ্যত্ব</a:t>
            </a:r>
            <a:r>
              <a:rPr lang="en-US" dirty="0">
                <a:solidFill>
                  <a:srgbClr val="FFFFFF"/>
                </a:solidFill>
                <a:latin typeface="SolaimanLipi" panose="03000609000000000000" pitchFamily="65" charset="0"/>
                <a:cs typeface="SolaimanLipi" panose="03000609000000000000" pitchFamily="65" charset="0"/>
              </a:rPr>
              <a:t>, </a:t>
            </a:r>
            <a:r>
              <a:rPr lang="en-US" dirty="0" err="1">
                <a:solidFill>
                  <a:srgbClr val="FFFFFF"/>
                </a:solidFill>
                <a:latin typeface="SolaimanLipi" panose="03000609000000000000" pitchFamily="65" charset="0"/>
                <a:cs typeface="SolaimanLipi" panose="03000609000000000000" pitchFamily="65" charset="0"/>
              </a:rPr>
              <a:t>মেন্টরিং</a:t>
            </a:r>
            <a:r>
              <a:rPr lang="en-US" dirty="0">
                <a:solidFill>
                  <a:srgbClr val="FFFFFF"/>
                </a:solidFill>
                <a:latin typeface="SolaimanLipi" panose="03000609000000000000" pitchFamily="65" charset="0"/>
                <a:cs typeface="SolaimanLipi" panose="03000609000000000000" pitchFamily="65" charset="0"/>
              </a:rPr>
              <a:t> </a:t>
            </a:r>
            <a:r>
              <a:rPr lang="en-US" dirty="0" err="1">
                <a:solidFill>
                  <a:srgbClr val="FFFFFF"/>
                </a:solidFill>
                <a:latin typeface="SolaimanLipi" panose="03000609000000000000" pitchFamily="65" charset="0"/>
                <a:cs typeface="SolaimanLipi" panose="03000609000000000000" pitchFamily="65" charset="0"/>
              </a:rPr>
              <a:t>এবং</a:t>
            </a:r>
            <a:r>
              <a:rPr lang="en-US" dirty="0">
                <a:solidFill>
                  <a:srgbClr val="FFFFFF"/>
                </a:solidFill>
                <a:latin typeface="SolaimanLipi" panose="03000609000000000000" pitchFamily="65" charset="0"/>
                <a:cs typeface="SolaimanLipi" panose="03000609000000000000" pitchFamily="65" charset="0"/>
              </a:rPr>
              <a:t> </a:t>
            </a:r>
            <a:r>
              <a:rPr lang="en-US" dirty="0" err="1">
                <a:solidFill>
                  <a:srgbClr val="FFFFFF"/>
                </a:solidFill>
                <a:latin typeface="SolaimanLipi" panose="03000609000000000000" pitchFamily="65" charset="0"/>
                <a:cs typeface="SolaimanLipi" panose="03000609000000000000" pitchFamily="65" charset="0"/>
              </a:rPr>
              <a:t>কোচিংয়ের</a:t>
            </a:r>
            <a:r>
              <a:rPr lang="en-US" dirty="0">
                <a:solidFill>
                  <a:srgbClr val="FFFFFF"/>
                </a:solidFill>
                <a:latin typeface="SolaimanLipi" panose="03000609000000000000" pitchFamily="65" charset="0"/>
                <a:cs typeface="SolaimanLipi" panose="03000609000000000000" pitchFamily="65" charset="0"/>
              </a:rPr>
              <a:t> </a:t>
            </a:r>
            <a:r>
              <a:rPr lang="en-US" dirty="0" err="1">
                <a:solidFill>
                  <a:srgbClr val="FFFFFF"/>
                </a:solidFill>
                <a:latin typeface="SolaimanLipi" panose="03000609000000000000" pitchFamily="65" charset="0"/>
                <a:cs typeface="SolaimanLipi" panose="03000609000000000000" pitchFamily="65" charset="0"/>
              </a:rPr>
              <a:t>মধ্যে</a:t>
            </a:r>
            <a:r>
              <a:rPr lang="en-US" dirty="0">
                <a:solidFill>
                  <a:srgbClr val="FFFFFF"/>
                </a:solidFill>
                <a:latin typeface="SolaimanLipi" panose="03000609000000000000" pitchFamily="65" charset="0"/>
                <a:cs typeface="SolaimanLipi" panose="03000609000000000000" pitchFamily="65" charset="0"/>
              </a:rPr>
              <a:t> </a:t>
            </a:r>
            <a:r>
              <a:rPr lang="en-US" dirty="0" err="1">
                <a:solidFill>
                  <a:srgbClr val="FFFFFF"/>
                </a:solidFill>
                <a:latin typeface="SolaimanLipi" panose="03000609000000000000" pitchFamily="65" charset="0"/>
                <a:cs typeface="SolaimanLipi" panose="03000609000000000000" pitchFamily="65" charset="0"/>
              </a:rPr>
              <a:t>সম্পর্ক</a:t>
            </a:r>
            <a:endParaRPr lang="en-US" dirty="0">
              <a:solidFill>
                <a:srgbClr val="FFFFFF"/>
              </a:solidFill>
              <a:latin typeface="SolaimanLipi" panose="03000609000000000000" pitchFamily="65" charset="0"/>
              <a:cs typeface="SolaimanLipi" panose="03000609000000000000" pitchFamily="65" charset="0"/>
            </a:endParaRPr>
          </a:p>
        </p:txBody>
      </p:sp>
      <p:sp>
        <p:nvSpPr>
          <p:cNvPr id="4" name="Rectángulo 1">
            <a:extLst>
              <a:ext uri="{FF2B5EF4-FFF2-40B4-BE49-F238E27FC236}">
                <a16:creationId xmlns:a16="http://schemas.microsoft.com/office/drawing/2014/main" id="{2929D4E8-3DD3-621C-D9F5-B69DD3D964DB}"/>
              </a:ext>
            </a:extLst>
          </p:cNvPr>
          <p:cNvSpPr>
            <a:spLocks noGrp="1" noChangeArrowheads="1"/>
          </p:cNvSpPr>
          <p:nvPr>
            <p:ph idx="1"/>
          </p:nvPr>
        </p:nvSpPr>
        <p:spPr bwMode="auto">
          <a:xfrm>
            <a:off x="5678441" y="793699"/>
            <a:ext cx="6343775" cy="4867999"/>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0" indent="0" eaLnBrk="1" hangingPunct="1">
              <a:buNone/>
            </a:pPr>
            <a:r>
              <a:rPr lang="es-ES" altLang="en-US" sz="2800" dirty="0" err="1">
                <a:latin typeface="SolaimanLipi" panose="03000609000000000000" pitchFamily="65" charset="0"/>
                <a:cs typeface="SolaimanLipi" panose="03000609000000000000" pitchFamily="65" charset="0"/>
              </a:rPr>
              <a:t>আমরা</a:t>
            </a:r>
            <a:r>
              <a:rPr lang="es-ES" altLang="en-US" sz="2800" dirty="0">
                <a:latin typeface="SolaimanLipi" panose="03000609000000000000" pitchFamily="65" charset="0"/>
                <a:cs typeface="SolaimanLipi" panose="03000609000000000000" pitchFamily="65" charset="0"/>
              </a:rPr>
              <a:t> </a:t>
            </a:r>
            <a:r>
              <a:rPr lang="es-ES" altLang="en-US" sz="2800" b="1" u="sng" dirty="0" err="1">
                <a:solidFill>
                  <a:srgbClr val="C00000"/>
                </a:solidFill>
                <a:latin typeface="SolaimanLipi" panose="03000609000000000000" pitchFamily="65" charset="0"/>
                <a:cs typeface="SolaimanLipi" panose="03000609000000000000" pitchFamily="65" charset="0"/>
              </a:rPr>
              <a:t>নূতন</a:t>
            </a:r>
            <a:r>
              <a:rPr lang="es-ES" altLang="en-US" sz="2800" b="1" u="sng" dirty="0">
                <a:solidFill>
                  <a:srgbClr val="C00000"/>
                </a:solidFill>
                <a:latin typeface="SolaimanLipi" panose="03000609000000000000" pitchFamily="65" charset="0"/>
                <a:cs typeface="SolaimanLipi" panose="03000609000000000000" pitchFamily="65" charset="0"/>
              </a:rPr>
              <a:t> </a:t>
            </a:r>
            <a:r>
              <a:rPr lang="es-ES" altLang="en-US" sz="2800" b="1" u="sng" dirty="0" err="1">
                <a:solidFill>
                  <a:srgbClr val="C00000"/>
                </a:solidFill>
                <a:latin typeface="SolaimanLipi" panose="03000609000000000000" pitchFamily="65" charset="0"/>
                <a:cs typeface="SolaimanLipi" panose="03000609000000000000" pitchFamily="65" charset="0"/>
              </a:rPr>
              <a:t>বিশ্বাসীদেরকে</a:t>
            </a:r>
            <a:r>
              <a:rPr lang="es-ES" altLang="en-US" sz="2800" b="1" u="sng" dirty="0">
                <a:solidFill>
                  <a:srgbClr val="C00000"/>
                </a:solidFill>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শিষ্য</a:t>
            </a:r>
            <a:r>
              <a:rPr lang="es-ES" altLang="en-US" sz="2800"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করি</a:t>
            </a:r>
            <a:r>
              <a:rPr lang="es-ES" altLang="en-US" sz="2800" dirty="0">
                <a:latin typeface="SolaimanLipi" panose="03000609000000000000" pitchFamily="65" charset="0"/>
                <a:cs typeface="SolaimanLipi" panose="03000609000000000000" pitchFamily="65" charset="0"/>
              </a:rPr>
              <a:t> : </a:t>
            </a:r>
            <a:r>
              <a:rPr lang="es-ES" altLang="en-US" sz="2800" b="1" u="sng" dirty="0" err="1">
                <a:solidFill>
                  <a:srgbClr val="142D6A"/>
                </a:solidFill>
                <a:latin typeface="SolaimanLipi" panose="03000609000000000000" pitchFamily="65" charset="0"/>
                <a:cs typeface="SolaimanLipi" panose="03000609000000000000" pitchFamily="65" charset="0"/>
              </a:rPr>
              <a:t>ভিত্তি</a:t>
            </a:r>
            <a:r>
              <a:rPr lang="es-ES" altLang="en-US" sz="2800" dirty="0">
                <a:latin typeface="SolaimanLipi" panose="03000609000000000000" pitchFamily="65" charset="0"/>
                <a:cs typeface="SolaimanLipi" panose="03000609000000000000" pitchFamily="65" charset="0"/>
              </a:rPr>
              <a:t> </a:t>
            </a:r>
          </a:p>
          <a:p>
            <a:pPr marL="0" indent="0" eaLnBrk="1" hangingPunct="1">
              <a:buNone/>
            </a:pPr>
            <a:r>
              <a:rPr lang="en-US" altLang="en-US" sz="2800" i="1" dirty="0" err="1">
                <a:latin typeface="SolaimanLipi" panose="03000609000000000000" pitchFamily="65" charset="0"/>
                <a:cs typeface="SolaimanLipi" panose="03000609000000000000" pitchFamily="65" charset="0"/>
              </a:rPr>
              <a:t>ভিত্তিস্থাপন</a:t>
            </a:r>
            <a:r>
              <a:rPr lang="en-US" altLang="en-US" sz="2800" i="1" dirty="0">
                <a:latin typeface="SolaimanLipi" panose="03000609000000000000" pitchFamily="65" charset="0"/>
                <a:cs typeface="SolaimanLipi" panose="03000609000000000000" pitchFamily="65" charset="0"/>
              </a:rPr>
              <a:t> </a:t>
            </a:r>
            <a:r>
              <a:rPr lang="en-US" altLang="en-US" sz="2800" i="1" dirty="0" err="1">
                <a:latin typeface="SolaimanLipi" panose="03000609000000000000" pitchFamily="65" charset="0"/>
                <a:cs typeface="SolaimanLipi" panose="03000609000000000000" pitchFamily="65" charset="0"/>
              </a:rPr>
              <a:t>করা</a:t>
            </a:r>
            <a:endParaRPr lang="es-ES_tradnl" altLang="en-US" sz="2800" i="1" dirty="0">
              <a:latin typeface="SolaimanLipi" panose="03000609000000000000" pitchFamily="65" charset="0"/>
              <a:cs typeface="SolaimanLipi" panose="03000609000000000000" pitchFamily="65" charset="0"/>
            </a:endParaRPr>
          </a:p>
          <a:p>
            <a:pPr marL="0" indent="0" eaLnBrk="1" hangingPunct="1">
              <a:buNone/>
            </a:pPr>
            <a:endParaRPr lang="es-ES" altLang="en-US" sz="2800" dirty="0">
              <a:latin typeface="SolaimanLipi" panose="03000609000000000000" pitchFamily="65" charset="0"/>
              <a:cs typeface="SolaimanLipi" panose="03000609000000000000" pitchFamily="65" charset="0"/>
            </a:endParaRPr>
          </a:p>
          <a:p>
            <a:pPr marL="0" indent="0" eaLnBrk="1" hangingPunct="1">
              <a:buNone/>
            </a:pPr>
            <a:r>
              <a:rPr lang="es-ES" altLang="en-US" sz="2800" dirty="0" err="1">
                <a:latin typeface="SolaimanLipi" panose="03000609000000000000" pitchFamily="65" charset="0"/>
                <a:cs typeface="SolaimanLipi" panose="03000609000000000000" pitchFamily="65" charset="0"/>
              </a:rPr>
              <a:t>আমরা</a:t>
            </a:r>
            <a:r>
              <a:rPr lang="es-ES" altLang="en-US" sz="2800" dirty="0">
                <a:latin typeface="SolaimanLipi" panose="03000609000000000000" pitchFamily="65" charset="0"/>
                <a:cs typeface="SolaimanLipi" panose="03000609000000000000" pitchFamily="65" charset="0"/>
              </a:rPr>
              <a:t> </a:t>
            </a:r>
            <a:r>
              <a:rPr lang="es-ES" altLang="en-US" sz="2800" b="1" u="sng" dirty="0" err="1">
                <a:latin typeface="SolaimanLipi" panose="03000609000000000000" pitchFamily="65" charset="0"/>
                <a:cs typeface="SolaimanLipi" panose="03000609000000000000" pitchFamily="65" charset="0"/>
              </a:rPr>
              <a:t>উদিয়মান</a:t>
            </a:r>
            <a:r>
              <a:rPr lang="es-ES" altLang="en-US" sz="2800" b="1" u="sng" dirty="0">
                <a:latin typeface="SolaimanLipi" panose="03000609000000000000" pitchFamily="65" charset="0"/>
                <a:cs typeface="SolaimanLipi" panose="03000609000000000000" pitchFamily="65" charset="0"/>
              </a:rPr>
              <a:t> </a:t>
            </a:r>
            <a:r>
              <a:rPr lang="es-ES" altLang="en-US" sz="2800" b="1" u="sng" dirty="0" err="1">
                <a:latin typeface="SolaimanLipi" panose="03000609000000000000" pitchFamily="65" charset="0"/>
                <a:cs typeface="SolaimanLipi" panose="03000609000000000000" pitchFamily="65" charset="0"/>
              </a:rPr>
              <a:t>নেতাদের</a:t>
            </a:r>
            <a:r>
              <a:rPr lang="es-ES" altLang="en-US" sz="2800" b="1" u="sng"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মেন্টরিং</a:t>
            </a:r>
            <a:r>
              <a:rPr lang="es-ES" altLang="en-US" sz="2800"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করি</a:t>
            </a:r>
            <a:r>
              <a:rPr lang="es-ES" altLang="en-US" sz="2800" dirty="0">
                <a:latin typeface="SolaimanLipi" panose="03000609000000000000" pitchFamily="65" charset="0"/>
                <a:cs typeface="SolaimanLipi" panose="03000609000000000000" pitchFamily="65" charset="0"/>
              </a:rPr>
              <a:t>: </a:t>
            </a:r>
            <a:r>
              <a:rPr lang="es-ES" altLang="en-US" sz="2800" b="1" u="sng" dirty="0" err="1">
                <a:solidFill>
                  <a:srgbClr val="142D6A"/>
                </a:solidFill>
                <a:latin typeface="SolaimanLipi" panose="03000609000000000000" pitchFamily="65" charset="0"/>
                <a:cs typeface="SolaimanLipi" panose="03000609000000000000" pitchFamily="65" charset="0"/>
              </a:rPr>
              <a:t>গঠন</a:t>
            </a:r>
            <a:r>
              <a:rPr lang="es-ES" altLang="en-US" sz="2800" dirty="0">
                <a:latin typeface="SolaimanLipi" panose="03000609000000000000" pitchFamily="65" charset="0"/>
                <a:cs typeface="SolaimanLipi" panose="03000609000000000000" pitchFamily="65" charset="0"/>
              </a:rPr>
              <a:t>.</a:t>
            </a:r>
          </a:p>
          <a:p>
            <a:pPr marL="0" indent="0" eaLnBrk="1" hangingPunct="1">
              <a:buNone/>
            </a:pPr>
            <a:r>
              <a:rPr lang="en-US" altLang="en-US" sz="2800" dirty="0" err="1">
                <a:latin typeface="SolaimanLipi" panose="03000609000000000000" pitchFamily="65" charset="0"/>
                <a:cs typeface="SolaimanLipi" panose="03000609000000000000" pitchFamily="65" charset="0"/>
              </a:rPr>
              <a:t>নেতৃত্বের</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গঠন</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প্রদান</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করা</a:t>
            </a:r>
            <a:endParaRPr lang="es-ES_tradnl" altLang="en-US" sz="2800" i="1" dirty="0">
              <a:latin typeface="SolaimanLipi" panose="03000609000000000000" pitchFamily="65" charset="0"/>
              <a:cs typeface="SolaimanLipi" panose="03000609000000000000" pitchFamily="65" charset="0"/>
            </a:endParaRPr>
          </a:p>
          <a:p>
            <a:pPr eaLnBrk="1" hangingPunct="1"/>
            <a:endParaRPr lang="es-ES" altLang="en-US" sz="2800" dirty="0">
              <a:latin typeface="SolaimanLipi" panose="03000609000000000000" pitchFamily="65" charset="0"/>
              <a:cs typeface="SolaimanLipi" panose="03000609000000000000" pitchFamily="65" charset="0"/>
            </a:endParaRPr>
          </a:p>
          <a:p>
            <a:pPr marL="0" indent="0" eaLnBrk="1" hangingPunct="1">
              <a:buNone/>
            </a:pPr>
            <a:r>
              <a:rPr lang="es-ES" altLang="en-US" sz="2800" dirty="0" err="1">
                <a:latin typeface="SolaimanLipi" panose="03000609000000000000" pitchFamily="65" charset="0"/>
                <a:cs typeface="SolaimanLipi" panose="03000609000000000000" pitchFamily="65" charset="0"/>
              </a:rPr>
              <a:t>আমরা</a:t>
            </a:r>
            <a:r>
              <a:rPr lang="es-ES" altLang="en-US" sz="2800" dirty="0">
                <a:latin typeface="SolaimanLipi" panose="03000609000000000000" pitchFamily="65" charset="0"/>
                <a:cs typeface="SolaimanLipi" panose="03000609000000000000" pitchFamily="65" charset="0"/>
              </a:rPr>
              <a:t> </a:t>
            </a:r>
            <a:r>
              <a:rPr lang="es-ES" altLang="en-US" sz="2800" b="1" u="sng" dirty="0" err="1">
                <a:latin typeface="SolaimanLipi" panose="03000609000000000000" pitchFamily="65" charset="0"/>
                <a:cs typeface="SolaimanLipi" panose="03000609000000000000" pitchFamily="65" charset="0"/>
              </a:rPr>
              <a:t>পরিচর্যায়</a:t>
            </a:r>
            <a:r>
              <a:rPr lang="es-ES" altLang="en-US" sz="2800" b="1" u="sng" dirty="0">
                <a:latin typeface="SolaimanLipi" panose="03000609000000000000" pitchFamily="65" charset="0"/>
                <a:cs typeface="SolaimanLipi" panose="03000609000000000000" pitchFamily="65" charset="0"/>
              </a:rPr>
              <a:t> </a:t>
            </a:r>
            <a:r>
              <a:rPr lang="es-ES" altLang="en-US" sz="2800" b="1" u="sng" dirty="0" err="1">
                <a:latin typeface="SolaimanLipi" panose="03000609000000000000" pitchFamily="65" charset="0"/>
                <a:cs typeface="SolaimanLipi" panose="03000609000000000000" pitchFamily="65" charset="0"/>
              </a:rPr>
              <a:t>কর্মরত</a:t>
            </a:r>
            <a:r>
              <a:rPr lang="es-ES" altLang="en-US" sz="2800" b="1" u="sng" dirty="0">
                <a:latin typeface="SolaimanLipi" panose="03000609000000000000" pitchFamily="65" charset="0"/>
                <a:cs typeface="SolaimanLipi" panose="03000609000000000000" pitchFamily="65" charset="0"/>
              </a:rPr>
              <a:t> </a:t>
            </a:r>
            <a:r>
              <a:rPr lang="es-ES" altLang="en-US" sz="2800" b="1" u="sng" dirty="0" err="1">
                <a:latin typeface="SolaimanLipi" panose="03000609000000000000" pitchFamily="65" charset="0"/>
                <a:cs typeface="SolaimanLipi" panose="03000609000000000000" pitchFamily="65" charset="0"/>
              </a:rPr>
              <a:t>ব্যক্তিদের</a:t>
            </a:r>
            <a:r>
              <a:rPr lang="es-ES" altLang="en-US" sz="2800" b="1" u="sng"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কোচিং</a:t>
            </a:r>
            <a:r>
              <a:rPr lang="es-ES" altLang="en-US" sz="2800"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করি</a:t>
            </a:r>
            <a:r>
              <a:rPr lang="es-ES" altLang="en-US" sz="2800" dirty="0">
                <a:latin typeface="SolaimanLipi" panose="03000609000000000000" pitchFamily="65" charset="0"/>
                <a:cs typeface="SolaimanLipi" panose="03000609000000000000" pitchFamily="65" charset="0"/>
              </a:rPr>
              <a:t>:</a:t>
            </a:r>
            <a:r>
              <a:rPr lang="es-ES" altLang="en-US" sz="2800" b="1" u="sng" dirty="0">
                <a:latin typeface="SolaimanLipi" panose="03000609000000000000" pitchFamily="65" charset="0"/>
                <a:cs typeface="SolaimanLipi" panose="03000609000000000000" pitchFamily="65" charset="0"/>
              </a:rPr>
              <a:t> </a:t>
            </a:r>
            <a:r>
              <a:rPr lang="es-ES" altLang="en-US" sz="2800" b="1" u="sng" dirty="0" err="1">
                <a:latin typeface="SolaimanLipi" panose="03000609000000000000" pitchFamily="65" charset="0"/>
                <a:cs typeface="SolaimanLipi" panose="03000609000000000000" pitchFamily="65" charset="0"/>
              </a:rPr>
              <a:t>সঞ্চালন</a:t>
            </a:r>
            <a:r>
              <a:rPr lang="es-ES" altLang="en-US" sz="2800" b="1" u="sng" dirty="0">
                <a:latin typeface="SolaimanLipi" panose="03000609000000000000" pitchFamily="65" charset="0"/>
                <a:cs typeface="SolaimanLipi" panose="03000609000000000000" pitchFamily="65" charset="0"/>
              </a:rPr>
              <a:t> </a:t>
            </a:r>
            <a:r>
              <a:rPr lang="es-ES" altLang="en-US" sz="2800" b="1" u="sng" dirty="0" err="1">
                <a:latin typeface="SolaimanLipi" panose="03000609000000000000" pitchFamily="65" charset="0"/>
                <a:cs typeface="SolaimanLipi" panose="03000609000000000000" pitchFamily="65" charset="0"/>
              </a:rPr>
              <a:t>বা</a:t>
            </a:r>
            <a:r>
              <a:rPr lang="es-ES" altLang="en-US" sz="2800" b="1" u="sng" dirty="0">
                <a:latin typeface="SolaimanLipi" panose="03000609000000000000" pitchFamily="65" charset="0"/>
                <a:cs typeface="SolaimanLipi" panose="03000609000000000000" pitchFamily="65" charset="0"/>
              </a:rPr>
              <a:t> </a:t>
            </a:r>
            <a:r>
              <a:rPr lang="es-ES" altLang="en-US" sz="2800" b="1" u="sng" dirty="0" err="1">
                <a:latin typeface="SolaimanLipi" panose="03000609000000000000" pitchFamily="65" charset="0"/>
                <a:cs typeface="SolaimanLipi" panose="03000609000000000000" pitchFamily="65" charset="0"/>
              </a:rPr>
              <a:t>সহায়ক</a:t>
            </a:r>
            <a:endParaRPr lang="es-ES" altLang="en-US" sz="2800" b="1" u="sng" dirty="0">
              <a:latin typeface="SolaimanLipi" panose="03000609000000000000" pitchFamily="65" charset="0"/>
              <a:cs typeface="SolaimanLipi" panose="03000609000000000000" pitchFamily="65" charset="0"/>
            </a:endParaRPr>
          </a:p>
          <a:p>
            <a:pPr marL="0" indent="0" eaLnBrk="1" hangingPunct="1">
              <a:buNone/>
            </a:pPr>
            <a:r>
              <a:rPr lang="en-US" altLang="en-US" sz="2800" i="1" dirty="0" err="1">
                <a:latin typeface="SolaimanLipi" panose="03000609000000000000" pitchFamily="65" charset="0"/>
                <a:cs typeface="SolaimanLipi" panose="03000609000000000000" pitchFamily="65" charset="0"/>
              </a:rPr>
              <a:t>ফলবন্ত</a:t>
            </a:r>
            <a:r>
              <a:rPr lang="en-US" altLang="en-US" sz="2800" i="1" dirty="0">
                <a:latin typeface="SolaimanLipi" panose="03000609000000000000" pitchFamily="65" charset="0"/>
                <a:cs typeface="SolaimanLipi" panose="03000609000000000000" pitchFamily="65" charset="0"/>
              </a:rPr>
              <a:t> </a:t>
            </a:r>
            <a:r>
              <a:rPr lang="en-US" altLang="en-US" sz="2800" i="1" dirty="0" err="1">
                <a:latin typeface="SolaimanLipi" panose="03000609000000000000" pitchFamily="65" charset="0"/>
                <a:cs typeface="SolaimanLipi" panose="03000609000000000000" pitchFamily="65" charset="0"/>
              </a:rPr>
              <a:t>হওয়ার</a:t>
            </a:r>
            <a:r>
              <a:rPr lang="en-US" altLang="en-US" sz="2800" i="1" dirty="0">
                <a:latin typeface="SolaimanLipi" panose="03000609000000000000" pitchFamily="65" charset="0"/>
                <a:cs typeface="SolaimanLipi" panose="03000609000000000000" pitchFamily="65" charset="0"/>
              </a:rPr>
              <a:t> </a:t>
            </a:r>
            <a:r>
              <a:rPr lang="en-US" altLang="en-US" sz="2800" i="1" dirty="0" err="1">
                <a:latin typeface="SolaimanLipi" panose="03000609000000000000" pitchFamily="65" charset="0"/>
                <a:cs typeface="SolaimanLipi" panose="03000609000000000000" pitchFamily="65" charset="0"/>
              </a:rPr>
              <a:t>জন্য</a:t>
            </a:r>
            <a:r>
              <a:rPr lang="en-US" altLang="en-US" sz="2800" i="1" dirty="0">
                <a:latin typeface="SolaimanLipi" panose="03000609000000000000" pitchFamily="65" charset="0"/>
                <a:cs typeface="SolaimanLipi" panose="03000609000000000000" pitchFamily="65" charset="0"/>
              </a:rPr>
              <a:t> </a:t>
            </a:r>
            <a:r>
              <a:rPr lang="en-US" altLang="en-US" sz="2800" i="1" dirty="0" err="1">
                <a:latin typeface="SolaimanLipi" panose="03000609000000000000" pitchFamily="65" charset="0"/>
                <a:cs typeface="SolaimanLipi" panose="03000609000000000000" pitchFamily="65" charset="0"/>
              </a:rPr>
              <a:t>তাদেরকে</a:t>
            </a:r>
            <a:r>
              <a:rPr lang="en-US" altLang="en-US" sz="2800" i="1" dirty="0">
                <a:latin typeface="SolaimanLipi" panose="03000609000000000000" pitchFamily="65" charset="0"/>
                <a:cs typeface="SolaimanLipi" panose="03000609000000000000" pitchFamily="65" charset="0"/>
              </a:rPr>
              <a:t> </a:t>
            </a:r>
            <a:r>
              <a:rPr lang="en-US" altLang="en-US" sz="2800" i="1" dirty="0" err="1">
                <a:latin typeface="SolaimanLipi" panose="03000609000000000000" pitchFamily="65" charset="0"/>
                <a:cs typeface="SolaimanLipi" panose="03000609000000000000" pitchFamily="65" charset="0"/>
              </a:rPr>
              <a:t>সাহায্য</a:t>
            </a:r>
            <a:r>
              <a:rPr lang="en-US" altLang="en-US" sz="2800" i="1" dirty="0">
                <a:latin typeface="SolaimanLipi" panose="03000609000000000000" pitchFamily="65" charset="0"/>
                <a:cs typeface="SolaimanLipi" panose="03000609000000000000" pitchFamily="65" charset="0"/>
              </a:rPr>
              <a:t> </a:t>
            </a:r>
            <a:r>
              <a:rPr lang="en-US" altLang="en-US" sz="2800" i="1" dirty="0" err="1">
                <a:latin typeface="SolaimanLipi" panose="03000609000000000000" pitchFamily="65" charset="0"/>
                <a:cs typeface="SolaimanLipi" panose="03000609000000000000" pitchFamily="65" charset="0"/>
              </a:rPr>
              <a:t>করা</a:t>
            </a:r>
            <a:endParaRPr lang="en-US" altLang="en-US" sz="2800" i="1" dirty="0">
              <a:latin typeface="SolaimanLipi" panose="03000609000000000000" pitchFamily="65" charset="0"/>
              <a:cs typeface="SolaimanLipi" panose="03000609000000000000" pitchFamily="65" charset="0"/>
            </a:endParaRPr>
          </a:p>
        </p:txBody>
      </p:sp>
    </p:spTree>
    <p:extLst>
      <p:ext uri="{BB962C8B-B14F-4D97-AF65-F5344CB8AC3E}">
        <p14:creationId xmlns:p14="http://schemas.microsoft.com/office/powerpoint/2010/main" val="183771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Effect transition="in" filter="fade">
                                      <p:cBhvr>
                                        <p:cTn id="16" dur="500"/>
                                        <p:tgtEl>
                                          <p:spTgt spid="4">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Effect transition="in" filter="fade">
                                      <p:cBhvr>
                                        <p:cTn id="21" dur="500"/>
                                        <p:tgtEl>
                                          <p:spTgt spid="4">
                                            <p:txEl>
                                              <p:pRg st="3" end="3"/>
                                            </p:txEl>
                                          </p:spTgt>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Effect transition="in" filter="fade">
                                      <p:cBhvr>
                                        <p:cTn id="25" dur="500"/>
                                        <p:tgtEl>
                                          <p:spTgt spid="4">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6" end="6"/>
                                            </p:txEl>
                                          </p:spTgt>
                                        </p:tgtEl>
                                        <p:attrNameLst>
                                          <p:attrName>style.visibility</p:attrName>
                                        </p:attrNameLst>
                                      </p:cBhvr>
                                      <p:to>
                                        <p:strVal val="visible"/>
                                      </p:to>
                                    </p:set>
                                    <p:animEffect transition="in" filter="fade">
                                      <p:cBhvr>
                                        <p:cTn id="30" dur="500"/>
                                        <p:tgtEl>
                                          <p:spTgt spid="4">
                                            <p:txEl>
                                              <p:pRg st="6" end="6"/>
                                            </p:txEl>
                                          </p:spTgt>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fade">
                                      <p:cBhvr>
                                        <p:cTn id="34"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844BC5"/>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7C1ED3C-CA51-73AA-E383-95A0AB3C0215}"/>
              </a:ext>
            </a:extLst>
          </p:cNvPr>
          <p:cNvSpPr>
            <a:spLocks noGrp="1"/>
          </p:cNvSpPr>
          <p:nvPr>
            <p:ph type="title"/>
          </p:nvPr>
        </p:nvSpPr>
        <p:spPr>
          <a:xfrm>
            <a:off x="838200" y="713312"/>
            <a:ext cx="3461084" cy="5431376"/>
          </a:xfrm>
          <a:ln w="28575">
            <a:solidFill>
              <a:schemeClr val="tx1"/>
            </a:solidFill>
          </a:ln>
        </p:spPr>
        <p:txBody>
          <a:bodyPr>
            <a:normAutofit/>
          </a:bodyPr>
          <a:lstStyle/>
          <a:p>
            <a:r>
              <a:rPr lang="en-US" dirty="0">
                <a:solidFill>
                  <a:srgbClr val="FFFFFF"/>
                </a:solidFill>
              </a:rPr>
              <a:t>What does God have to do with it? </a:t>
            </a:r>
          </a:p>
        </p:txBody>
      </p:sp>
      <p:sp>
        <p:nvSpPr>
          <p:cNvPr id="4" name="TextBox 2">
            <a:extLst>
              <a:ext uri="{FF2B5EF4-FFF2-40B4-BE49-F238E27FC236}">
                <a16:creationId xmlns:a16="http://schemas.microsoft.com/office/drawing/2014/main" id="{9B970B4A-C9A5-13C8-1E6E-6EAFA7D055DF}"/>
              </a:ext>
            </a:extLst>
          </p:cNvPr>
          <p:cNvSpPr txBox="1">
            <a:spLocks noGrp="1" noChangeArrowheads="1"/>
          </p:cNvSpPr>
          <p:nvPr>
            <p:ph idx="1"/>
          </p:nvPr>
        </p:nvSpPr>
        <p:spPr bwMode="auto">
          <a:xfrm>
            <a:off x="5426109" y="971917"/>
            <a:ext cx="6636221" cy="491416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marL="285750" indent="-28575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endParaRPr lang="es-ES" altLang="en-US" sz="2800" dirty="0">
              <a:latin typeface="SolaimanLipi" panose="03000609000000000000" pitchFamily="65" charset="0"/>
              <a:cs typeface="SolaimanLipi" panose="03000609000000000000" pitchFamily="65" charset="0"/>
            </a:endParaRPr>
          </a:p>
          <a:p>
            <a:pPr marL="514350" indent="-514350">
              <a:buAutoNum type="arabicPeriod"/>
            </a:pPr>
            <a:r>
              <a:rPr lang="nl-NL" altLang="en-US" sz="2800" dirty="0">
                <a:latin typeface="SolaimanLipi" panose="03000609000000000000" pitchFamily="65" charset="0"/>
                <a:cs typeface="SolaimanLipi" panose="03000609000000000000" pitchFamily="65" charset="0"/>
              </a:rPr>
              <a:t>ঈশ্বর </a:t>
            </a:r>
            <a:r>
              <a:rPr lang="es-ES_tradnl" altLang="en-US" sz="2800" b="1" u="sng" dirty="0" err="1">
                <a:solidFill>
                  <a:srgbClr val="142D6A"/>
                </a:solidFill>
                <a:latin typeface="SolaimanLipi" panose="03000609000000000000" pitchFamily="65" charset="0"/>
                <a:cs typeface="SolaimanLipi" panose="03000609000000000000" pitchFamily="65" charset="0"/>
              </a:rPr>
              <a:t>প্রেম</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ঈশ্বরের</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প্রধান</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একটি</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চরিত্র</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হলো</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তাঁর</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আত্ন-ত্যাগী</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প্রেম</a:t>
            </a:r>
            <a:r>
              <a:rPr lang="es-ES_tradnl" altLang="en-US" sz="2800" dirty="0">
                <a:latin typeface="SolaimanLipi" panose="03000609000000000000" pitchFamily="65" charset="0"/>
                <a:cs typeface="SolaimanLipi" panose="03000609000000000000" pitchFamily="65" charset="0"/>
              </a:rPr>
              <a:t>।</a:t>
            </a:r>
          </a:p>
          <a:p>
            <a:pPr marL="514350" indent="-514350">
              <a:buAutoNum type="arabicPeriod"/>
            </a:pPr>
            <a:r>
              <a:rPr lang="en-US" altLang="en-US" sz="2800" dirty="0" err="1">
                <a:latin typeface="SolaimanLipi" panose="03000609000000000000" pitchFamily="65" charset="0"/>
                <a:cs typeface="SolaimanLipi" panose="03000609000000000000" pitchFamily="65" charset="0"/>
              </a:rPr>
              <a:t>ত্রিত্ব</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একটি</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অনন্তকালীন</a:t>
            </a:r>
            <a:r>
              <a:rPr lang="en-US" altLang="en-US" sz="2800" dirty="0">
                <a:latin typeface="SolaimanLipi" panose="03000609000000000000" pitchFamily="65" charset="0"/>
                <a:cs typeface="SolaimanLipi" panose="03000609000000000000" pitchFamily="65" charset="0"/>
              </a:rPr>
              <a:t> </a:t>
            </a:r>
            <a:r>
              <a:rPr lang="es-ES_tradnl" altLang="en-US" sz="2800" b="1" u="sng" dirty="0">
                <a:solidFill>
                  <a:srgbClr val="142D6A"/>
                </a:solidFill>
                <a:latin typeface="SolaimanLipi" panose="03000609000000000000" pitchFamily="65" charset="0"/>
                <a:cs typeface="SolaimanLipi" panose="03000609000000000000" pitchFamily="65" charset="0"/>
              </a:rPr>
              <a:t>COMMUNITY</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বাস</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করেন</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যে</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কমিউনিটির</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বৈশিষ্ট</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হলো</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প্রেম</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এবং</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একতা</a:t>
            </a:r>
            <a:r>
              <a:rPr lang="en-US" altLang="en-US" sz="2800" dirty="0">
                <a:latin typeface="SolaimanLipi" panose="03000609000000000000" pitchFamily="65" charset="0"/>
                <a:cs typeface="SolaimanLipi" panose="03000609000000000000" pitchFamily="65" charset="0"/>
              </a:rPr>
              <a:t>।</a:t>
            </a:r>
          </a:p>
          <a:p>
            <a:pPr marL="514350" indent="-514350">
              <a:buAutoNum type="arabicPeriod"/>
            </a:pPr>
            <a:r>
              <a:rPr lang="en-US" altLang="en-US" sz="2800" dirty="0" err="1">
                <a:latin typeface="SolaimanLipi" panose="03000609000000000000" pitchFamily="65" charset="0"/>
                <a:cs typeface="SolaimanLipi" panose="03000609000000000000" pitchFamily="65" charset="0"/>
              </a:rPr>
              <a:t>ঈশ্বর</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ত্রিত্বের</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মধ্যে</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এবং</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তাঁর</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সৃষ্টি</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উভয়ের</a:t>
            </a:r>
            <a:r>
              <a:rPr lang="en-US" altLang="en-US" sz="2800" dirty="0">
                <a:latin typeface="SolaimanLipi" panose="03000609000000000000" pitchFamily="65" charset="0"/>
                <a:cs typeface="SolaimanLipi" panose="03000609000000000000" pitchFamily="65" charset="0"/>
              </a:rPr>
              <a:t> </a:t>
            </a:r>
            <a:r>
              <a:rPr lang="en-US" altLang="en-US" sz="2800" dirty="0" err="1">
                <a:latin typeface="SolaimanLipi" panose="03000609000000000000" pitchFamily="65" charset="0"/>
                <a:cs typeface="SolaimanLipi" panose="03000609000000000000" pitchFamily="65" charset="0"/>
              </a:rPr>
              <a:t>সাথেই</a:t>
            </a:r>
            <a:r>
              <a:rPr lang="en-US" altLang="en-US" sz="2800" dirty="0">
                <a:latin typeface="SolaimanLipi" panose="03000609000000000000" pitchFamily="65" charset="0"/>
                <a:cs typeface="SolaimanLipi" panose="03000609000000000000" pitchFamily="65" charset="0"/>
              </a:rPr>
              <a:t> </a:t>
            </a:r>
            <a:r>
              <a:rPr lang="es-ES_tradnl" altLang="en-US" sz="2800" b="1" u="sng" dirty="0" err="1">
                <a:solidFill>
                  <a:srgbClr val="142D6A"/>
                </a:solidFill>
                <a:latin typeface="SolaimanLipi" panose="03000609000000000000" pitchFamily="65" charset="0"/>
                <a:cs typeface="SolaimanLipi" panose="03000609000000000000" pitchFamily="65" charset="0"/>
              </a:rPr>
              <a:t>সম্পর্ক</a:t>
            </a:r>
            <a:r>
              <a:rPr lang="es-ES_tradnl" altLang="en-US" sz="2800" b="1" u="sng" dirty="0">
                <a:solidFill>
                  <a:srgbClr val="142D6A"/>
                </a:solidFill>
                <a:latin typeface="SolaimanLipi" panose="03000609000000000000" pitchFamily="65" charset="0"/>
                <a:cs typeface="SolaimanLipi" panose="03000609000000000000" pitchFamily="65" charset="0"/>
              </a:rPr>
              <a:t> </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রাখতে</a:t>
            </a:r>
            <a:r>
              <a:rPr lang="es-ES_tradnl" altLang="en-US" sz="2800" dirty="0">
                <a:latin typeface="SolaimanLipi" panose="03000609000000000000" pitchFamily="65" charset="0"/>
                <a:cs typeface="SolaimanLipi" panose="03000609000000000000" pitchFamily="65" charset="0"/>
              </a:rPr>
              <a:t> </a:t>
            </a:r>
            <a:r>
              <a:rPr lang="es-ES_tradnl" altLang="en-US" sz="2800" dirty="0" err="1">
                <a:latin typeface="SolaimanLipi" panose="03000609000000000000" pitchFamily="65" charset="0"/>
                <a:cs typeface="SolaimanLipi" panose="03000609000000000000" pitchFamily="65" charset="0"/>
              </a:rPr>
              <a:t>সক্ষম</a:t>
            </a:r>
            <a:r>
              <a:rPr lang="es-ES_tradnl" altLang="en-US" sz="2800" dirty="0">
                <a:latin typeface="SolaimanLipi" panose="03000609000000000000" pitchFamily="65" charset="0"/>
                <a:cs typeface="SolaimanLipi" panose="03000609000000000000" pitchFamily="65" charset="0"/>
              </a:rPr>
              <a:t>।</a:t>
            </a:r>
            <a:r>
              <a:rPr lang="es-ES" altLang="en-US" sz="2800" dirty="0">
                <a:latin typeface="SolaimanLipi" panose="03000609000000000000" pitchFamily="65" charset="0"/>
                <a:cs typeface="SolaimanLipi" panose="03000609000000000000" pitchFamily="65" charset="0"/>
              </a:rPr>
              <a:t> </a:t>
            </a:r>
          </a:p>
          <a:p>
            <a:pPr marL="514350" indent="-514350">
              <a:buAutoNum type="arabicPeriod"/>
            </a:pPr>
            <a:r>
              <a:rPr lang="es-ES" altLang="en-US" sz="2800" dirty="0" err="1">
                <a:latin typeface="SolaimanLipi" panose="03000609000000000000" pitchFamily="65" charset="0"/>
                <a:cs typeface="SolaimanLipi" panose="03000609000000000000" pitchFamily="65" charset="0"/>
              </a:rPr>
              <a:t>ঈশ্বর</a:t>
            </a:r>
            <a:r>
              <a:rPr lang="es-ES" altLang="en-US" sz="2800"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তাঁর</a:t>
            </a:r>
            <a:r>
              <a:rPr lang="es-ES" altLang="en-US" sz="2800"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লোকদের</a:t>
            </a:r>
            <a:r>
              <a:rPr lang="es-ES" altLang="en-US" sz="2800"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এবং</a:t>
            </a:r>
            <a:r>
              <a:rPr lang="es-ES" altLang="en-US" sz="2800"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সকল</a:t>
            </a:r>
            <a:r>
              <a:rPr lang="es-ES" altLang="en-US" sz="2800" dirty="0">
                <a:latin typeface="SolaimanLipi" panose="03000609000000000000" pitchFamily="65" charset="0"/>
                <a:cs typeface="SolaimanLipi" panose="03000609000000000000" pitchFamily="65" charset="0"/>
              </a:rPr>
              <a:t> </a:t>
            </a:r>
            <a:r>
              <a:rPr lang="es-ES" altLang="en-US" sz="2800" dirty="0" err="1">
                <a:latin typeface="SolaimanLipi" panose="03000609000000000000" pitchFamily="65" charset="0"/>
                <a:cs typeface="SolaimanLipi" panose="03000609000000000000" pitchFamily="65" charset="0"/>
              </a:rPr>
              <a:t>সৃষ্টির</a:t>
            </a:r>
            <a:r>
              <a:rPr lang="es-ES" altLang="en-US" sz="2800" dirty="0">
                <a:latin typeface="SolaimanLipi" panose="03000609000000000000" pitchFamily="65" charset="0"/>
                <a:cs typeface="SolaimanLipi" panose="03000609000000000000" pitchFamily="65" charset="0"/>
              </a:rPr>
              <a:t> </a:t>
            </a:r>
            <a:r>
              <a:rPr lang="es-ES_tradnl" altLang="en-US" sz="2800" dirty="0">
                <a:latin typeface="SolaimanLipi" panose="03000609000000000000" pitchFamily="65" charset="0"/>
                <a:cs typeface="SolaimanLipi" panose="03000609000000000000" pitchFamily="65" charset="0"/>
              </a:rPr>
              <a:t> </a:t>
            </a:r>
            <a:r>
              <a:rPr lang="es-ES_tradnl" altLang="en-US" sz="2800" b="1" u="sng" dirty="0" err="1">
                <a:solidFill>
                  <a:srgbClr val="142D6A"/>
                </a:solidFill>
                <a:latin typeface="SolaimanLipi" panose="03000609000000000000" pitchFamily="65" charset="0"/>
                <a:cs typeface="SolaimanLipi" panose="03000609000000000000" pitchFamily="65" charset="0"/>
              </a:rPr>
              <a:t>যত্ন</a:t>
            </a:r>
            <a:r>
              <a:rPr lang="es-ES_tradnl" altLang="en-US" sz="2800" b="1" u="sng" dirty="0">
                <a:solidFill>
                  <a:srgbClr val="142D6A"/>
                </a:solidFill>
                <a:latin typeface="SolaimanLipi" panose="03000609000000000000" pitchFamily="65" charset="0"/>
                <a:cs typeface="SolaimanLipi" panose="03000609000000000000" pitchFamily="65" charset="0"/>
              </a:rPr>
              <a:t> </a:t>
            </a:r>
            <a:r>
              <a:rPr lang="es-ES_tradnl" altLang="en-US" sz="2800" b="1" u="sng" dirty="0" err="1">
                <a:solidFill>
                  <a:srgbClr val="142D6A"/>
                </a:solidFill>
                <a:latin typeface="SolaimanLipi" panose="03000609000000000000" pitchFamily="65" charset="0"/>
                <a:cs typeface="SolaimanLipi" panose="03000609000000000000" pitchFamily="65" charset="0"/>
              </a:rPr>
              <a:t>নেন</a:t>
            </a:r>
            <a:r>
              <a:rPr lang="es-ES_tradnl" altLang="en-US" sz="2800" dirty="0">
                <a:latin typeface="SolaimanLipi" panose="03000609000000000000" pitchFamily="65" charset="0"/>
                <a:cs typeface="SolaimanLipi" panose="03000609000000000000" pitchFamily="65" charset="0"/>
              </a:rPr>
              <a:t> ।</a:t>
            </a:r>
            <a:endParaRPr lang="en-US" altLang="en-US" sz="2800" dirty="0">
              <a:latin typeface="SolaimanLipi" panose="03000609000000000000" pitchFamily="65" charset="0"/>
              <a:cs typeface="SolaimanLipi" panose="03000609000000000000" pitchFamily="65" charset="0"/>
            </a:endParaRPr>
          </a:p>
        </p:txBody>
      </p:sp>
    </p:spTree>
    <p:extLst>
      <p:ext uri="{BB962C8B-B14F-4D97-AF65-F5344CB8AC3E}">
        <p14:creationId xmlns:p14="http://schemas.microsoft.com/office/powerpoint/2010/main" val="747910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additive="base">
                                        <p:cTn id="7" dur="500"/>
                                        <p:tgtEl>
                                          <p:spTgt spid="4">
                                            <p:bg/>
                                          </p:spTgt>
                                        </p:tgtEl>
                                        <p:attrNameLst>
                                          <p:attrName>ppt_x</p:attrName>
                                        </p:attrNameLst>
                                      </p:cBhvr>
                                      <p:tavLst>
                                        <p:tav tm="0">
                                          <p:val>
                                            <p:strVal val="#ppt_x-#ppt_w*1.125000"/>
                                          </p:val>
                                        </p:tav>
                                        <p:tav tm="100000">
                                          <p:val>
                                            <p:strVal val="#ppt_x"/>
                                          </p:val>
                                        </p:tav>
                                      </p:tavLst>
                                    </p:anim>
                                    <p:animEffect transition="in" filter="wipe(right)">
                                      <p:cBhvr>
                                        <p:cTn id="8" dur="500"/>
                                        <p:tgtEl>
                                          <p:spTgt spid="4">
                                            <p:bg/>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p:tgtEl>
                                          <p:spTgt spid="4">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p:tgtEl>
                                          <p:spTgt spid="4">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p:tgtEl>
                                          <p:spTgt spid="4">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4">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p:tgtEl>
                                          <p:spTgt spid="4">
                                            <p:txEl>
                                              <p:pRg st="4" end="4"/>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8753-D51C-9C9B-027F-0D1679C318D7}"/>
              </a:ext>
            </a:extLst>
          </p:cNvPr>
          <p:cNvSpPr>
            <a:spLocks noGrp="1"/>
          </p:cNvSpPr>
          <p:nvPr>
            <p:ph type="title"/>
          </p:nvPr>
        </p:nvSpPr>
        <p:spPr/>
        <p:txBody>
          <a:bodyPr/>
          <a:lstStyle/>
          <a:p>
            <a:r>
              <a:rPr lang="en-US" dirty="0"/>
              <a:t>What do we have to do with it? </a:t>
            </a:r>
          </a:p>
        </p:txBody>
      </p:sp>
      <p:sp>
        <p:nvSpPr>
          <p:cNvPr id="4" name="Content Placeholder 3">
            <a:extLst>
              <a:ext uri="{FF2B5EF4-FFF2-40B4-BE49-F238E27FC236}">
                <a16:creationId xmlns:a16="http://schemas.microsoft.com/office/drawing/2014/main" id="{1B111DF5-D8CF-B1E2-D01D-CFD701DD77C8}"/>
              </a:ext>
            </a:extLst>
          </p:cNvPr>
          <p:cNvSpPr txBox="1">
            <a:spLocks noGrp="1" noChangeArrowheads="1"/>
          </p:cNvSpPr>
          <p:nvPr>
            <p:ph idx="1"/>
          </p:nvPr>
        </p:nvSpPr>
        <p:spPr bwMode="auto">
          <a:xfrm>
            <a:off x="838200" y="2011680"/>
            <a:ext cx="10515600" cy="2786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20000"/>
              </a:lnSpc>
              <a:buFont typeface="Calibri" panose="020F0502020204030204" pitchFamily="34" charset="0"/>
              <a:buAutoNum type="arabicPeriod"/>
            </a:pPr>
            <a:r>
              <a:rPr lang="es-ES_tradnl" altLang="en-US" sz="3200" dirty="0" err="1"/>
              <a:t>To</a:t>
            </a:r>
            <a:r>
              <a:rPr lang="es-ES_tradnl" altLang="en-US" sz="3200" dirty="0"/>
              <a:t> </a:t>
            </a:r>
            <a:r>
              <a:rPr lang="es-ES_tradnl" altLang="en-US" sz="3200" b="1" u="sng" dirty="0">
                <a:solidFill>
                  <a:srgbClr val="142D6A"/>
                </a:solidFill>
              </a:rPr>
              <a:t>LOVE</a:t>
            </a:r>
            <a:endParaRPr lang="es-ES_tradnl" altLang="en-US" sz="3200" u="sng" dirty="0"/>
          </a:p>
          <a:p>
            <a:pPr eaLnBrk="1" hangingPunct="1">
              <a:lnSpc>
                <a:spcPct val="120000"/>
              </a:lnSpc>
              <a:buFont typeface="Calibri" panose="020F0502020204030204" pitchFamily="34" charset="0"/>
              <a:buAutoNum type="arabicPeriod"/>
            </a:pPr>
            <a:r>
              <a:rPr lang="es-ES_tradnl" altLang="en-US" sz="3200" dirty="0" err="1"/>
              <a:t>For</a:t>
            </a:r>
            <a:r>
              <a:rPr lang="es-ES_tradnl" altLang="en-US" sz="3200" dirty="0"/>
              <a:t> </a:t>
            </a:r>
            <a:r>
              <a:rPr lang="es-ES_tradnl" altLang="en-US" sz="3200" b="1" u="sng" dirty="0">
                <a:solidFill>
                  <a:srgbClr val="142D6A"/>
                </a:solidFill>
              </a:rPr>
              <a:t>COMMUNITY</a:t>
            </a:r>
          </a:p>
          <a:p>
            <a:pPr eaLnBrk="1" hangingPunct="1">
              <a:lnSpc>
                <a:spcPct val="120000"/>
              </a:lnSpc>
              <a:buFont typeface="Calibri" panose="020F0502020204030204" pitchFamily="34" charset="0"/>
              <a:buAutoNum type="arabicPeriod"/>
            </a:pPr>
            <a:r>
              <a:rPr lang="es-ES_tradnl" altLang="en-US" sz="3200" dirty="0" err="1"/>
              <a:t>For</a:t>
            </a:r>
            <a:r>
              <a:rPr lang="es-ES_tradnl" altLang="en-US" sz="3200" dirty="0"/>
              <a:t> </a:t>
            </a:r>
            <a:r>
              <a:rPr lang="es-ES_tradnl" altLang="en-US" sz="3200" b="1" u="sng" dirty="0">
                <a:solidFill>
                  <a:srgbClr val="142D6A"/>
                </a:solidFill>
              </a:rPr>
              <a:t>RELATIONSHIP</a:t>
            </a:r>
          </a:p>
          <a:p>
            <a:pPr eaLnBrk="1" hangingPunct="1">
              <a:lnSpc>
                <a:spcPct val="120000"/>
              </a:lnSpc>
              <a:buFont typeface="Calibri" panose="020F0502020204030204" pitchFamily="34" charset="0"/>
              <a:buAutoNum type="arabicPeriod"/>
            </a:pPr>
            <a:r>
              <a:rPr lang="en-US" altLang="en-US" sz="3200" dirty="0"/>
              <a:t>With capacity and responsibility to </a:t>
            </a:r>
            <a:r>
              <a:rPr lang="es-ES_tradnl" altLang="en-US" sz="3200" b="1" u="sng" dirty="0">
                <a:solidFill>
                  <a:srgbClr val="142D6A"/>
                </a:solidFill>
              </a:rPr>
              <a:t>CARE FOR</a:t>
            </a:r>
            <a:r>
              <a:rPr lang="es-ES_tradnl" altLang="en-US" sz="3200" dirty="0"/>
              <a:t> </a:t>
            </a:r>
            <a:r>
              <a:rPr lang="es-ES_tradnl" altLang="en-US" sz="3200" dirty="0" err="1"/>
              <a:t>others</a:t>
            </a:r>
            <a:r>
              <a:rPr lang="es-ES_tradnl" altLang="en-US" sz="3200" dirty="0"/>
              <a:t>.</a:t>
            </a:r>
            <a:endParaRPr lang="es-ES" altLang="en-US" sz="3200" dirty="0"/>
          </a:p>
        </p:txBody>
      </p:sp>
    </p:spTree>
    <p:extLst>
      <p:ext uri="{BB962C8B-B14F-4D97-AF65-F5344CB8AC3E}">
        <p14:creationId xmlns:p14="http://schemas.microsoft.com/office/powerpoint/2010/main" val="2502917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p:tgtEl>
                                          <p:spTgt spid="4">
                                            <p:txEl>
                                              <p:pRg st="0" end="0"/>
                                            </p:txEl>
                                          </p:spTgt>
                                        </p:tgtEl>
                                        <p:attrNameLst>
                                          <p:attrName>ppt_x</p:attrName>
                                        </p:attrNameLst>
                                      </p:cBhvr>
                                      <p:tavLst>
                                        <p:tav tm="0">
                                          <p:val>
                                            <p:strVal val="#ppt_x-#ppt_w*1.125000"/>
                                          </p:val>
                                        </p:tav>
                                        <p:tav tm="100000">
                                          <p:val>
                                            <p:strVal val="#ppt_x"/>
                                          </p:val>
                                        </p:tav>
                                      </p:tavLst>
                                    </p:anim>
                                    <p:animEffect transition="in" filter="wipe(right)">
                                      <p:cBhvr>
                                        <p:cTn id="8" dur="500"/>
                                        <p:tgtEl>
                                          <p:spTgt spid="4">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p:tgtEl>
                                          <p:spTgt spid="4">
                                            <p:txEl>
                                              <p:pRg st="1" end="1"/>
                                            </p:txEl>
                                          </p:spTgt>
                                        </p:tgtEl>
                                        <p:attrNameLst>
                                          <p:attrName>ppt_x</p:attrName>
                                        </p:attrNameLst>
                                      </p:cBhvr>
                                      <p:tavLst>
                                        <p:tav tm="0">
                                          <p:val>
                                            <p:strVal val="#ppt_x-#ppt_w*1.125000"/>
                                          </p:val>
                                        </p:tav>
                                        <p:tav tm="100000">
                                          <p:val>
                                            <p:strVal val="#ppt_x"/>
                                          </p:val>
                                        </p:tav>
                                      </p:tavLst>
                                    </p:anim>
                                    <p:animEffect transition="in" filter="wipe(right)">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p:tgtEl>
                                          <p:spTgt spid="4">
                                            <p:txEl>
                                              <p:pRg st="2" end="2"/>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p:tgtEl>
                                          <p:spTgt spid="4">
                                            <p:txEl>
                                              <p:pRg st="3" end="3"/>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2F9E25-6888-1403-848E-9C7D325FEDA4}"/>
              </a:ext>
            </a:extLst>
          </p:cNvPr>
          <p:cNvSpPr>
            <a:spLocks noGrp="1"/>
          </p:cNvSpPr>
          <p:nvPr>
            <p:ph type="ctrTitle"/>
          </p:nvPr>
        </p:nvSpPr>
        <p:spPr>
          <a:xfrm>
            <a:off x="287448" y="407504"/>
            <a:ext cx="5807028" cy="1781604"/>
          </a:xfrm>
        </p:spPr>
        <p:txBody>
          <a:bodyPr>
            <a:normAutofit/>
          </a:bodyPr>
          <a:lstStyle/>
          <a:p>
            <a:r>
              <a:rPr lang="en-US" dirty="0"/>
              <a:t>What do we have to do with it? </a:t>
            </a:r>
          </a:p>
        </p:txBody>
      </p:sp>
      <p:sp>
        <p:nvSpPr>
          <p:cNvPr id="42" name="Freeform: Shape 41">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29215"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72FBE24E-5441-F6FE-4C37-67FEB55C680F}"/>
              </a:ext>
            </a:extLst>
          </p:cNvPr>
          <p:cNvSpPr/>
          <p:nvPr/>
        </p:nvSpPr>
        <p:spPr>
          <a:xfrm>
            <a:off x="434933" y="2962225"/>
            <a:ext cx="4264886" cy="1754326"/>
          </a:xfrm>
          <a:prstGeom prst="rect">
            <a:avLst/>
          </a:prstGeom>
          <a:noFill/>
        </p:spPr>
        <p:txBody>
          <a:bodyPr wrap="squar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We are </a:t>
            </a:r>
          </a:p>
          <a:p>
            <a:pPr algn="ctr"/>
            <a:r>
              <a:rPr lang="en-US" sz="5400" b="0" cap="none" spc="0" dirty="0">
                <a:ln w="0"/>
                <a:solidFill>
                  <a:schemeClr val="tx1"/>
                </a:solidFill>
                <a:effectLst>
                  <a:outerShdw blurRad="38100" dist="19050" dir="2700000" algn="tl" rotWithShape="0">
                    <a:schemeClr val="dk1">
                      <a:alpha val="40000"/>
                    </a:schemeClr>
                  </a:outerShdw>
                </a:effectLst>
              </a:rPr>
              <a:t>created….. </a:t>
            </a:r>
          </a:p>
        </p:txBody>
      </p:sp>
      <p:sp>
        <p:nvSpPr>
          <p:cNvPr id="5" name="TextBox 4">
            <a:extLst>
              <a:ext uri="{FF2B5EF4-FFF2-40B4-BE49-F238E27FC236}">
                <a16:creationId xmlns:a16="http://schemas.microsoft.com/office/drawing/2014/main" id="{CA0BF428-B21E-B9FF-2E7D-F11B1B3CAC7E}"/>
              </a:ext>
            </a:extLst>
          </p:cNvPr>
          <p:cNvSpPr txBox="1">
            <a:spLocks noChangeArrowheads="1"/>
          </p:cNvSpPr>
          <p:nvPr/>
        </p:nvSpPr>
        <p:spPr bwMode="auto">
          <a:xfrm>
            <a:off x="6360905" y="1020712"/>
            <a:ext cx="5962786"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lnSpc>
                <a:spcPct val="120000"/>
              </a:lnSpc>
              <a:buFont typeface="Calibri" panose="020F0502020204030204" pitchFamily="34" charset="0"/>
              <a:buAutoNum type="arabicPeriod"/>
            </a:pPr>
            <a:r>
              <a:rPr lang="es-ES_tradnl" altLang="en-US" sz="2800" dirty="0" err="1"/>
              <a:t>To</a:t>
            </a:r>
            <a:r>
              <a:rPr lang="es-ES_tradnl" altLang="en-US" sz="2800" dirty="0"/>
              <a:t> </a:t>
            </a:r>
            <a:r>
              <a:rPr lang="es-ES_tradnl" altLang="en-US" sz="2800" b="1" u="sng" dirty="0">
                <a:solidFill>
                  <a:srgbClr val="142D6A"/>
                </a:solidFill>
              </a:rPr>
              <a:t>LOVE</a:t>
            </a:r>
          </a:p>
          <a:p>
            <a:pPr eaLnBrk="1" hangingPunct="1">
              <a:lnSpc>
                <a:spcPct val="120000"/>
              </a:lnSpc>
              <a:buFont typeface="Calibri" panose="020F0502020204030204" pitchFamily="34" charset="0"/>
              <a:buAutoNum type="arabicPeriod"/>
            </a:pPr>
            <a:endParaRPr lang="es-ES_tradnl" altLang="en-US" sz="2800" u="sng" dirty="0"/>
          </a:p>
          <a:p>
            <a:pPr eaLnBrk="1" hangingPunct="1">
              <a:lnSpc>
                <a:spcPct val="110000"/>
              </a:lnSpc>
              <a:buFont typeface="Calibri" panose="020F0502020204030204" pitchFamily="34" charset="0"/>
              <a:buAutoNum type="arabicPeriod"/>
            </a:pPr>
            <a:r>
              <a:rPr lang="es-ES_tradnl" altLang="en-US" sz="2800" dirty="0" err="1"/>
              <a:t>For</a:t>
            </a:r>
            <a:r>
              <a:rPr lang="es-ES_tradnl" altLang="en-US" sz="2800" dirty="0"/>
              <a:t> </a:t>
            </a:r>
            <a:r>
              <a:rPr lang="es-ES_tradnl" altLang="en-US" sz="2800" b="1" u="sng" dirty="0">
                <a:solidFill>
                  <a:srgbClr val="142D6A"/>
                </a:solidFill>
              </a:rPr>
              <a:t>COMMUNITY</a:t>
            </a:r>
          </a:p>
          <a:p>
            <a:pPr eaLnBrk="1" hangingPunct="1">
              <a:lnSpc>
                <a:spcPct val="120000"/>
              </a:lnSpc>
              <a:buFont typeface="Calibri" panose="020F0502020204030204" pitchFamily="34" charset="0"/>
              <a:buAutoNum type="arabicPeriod"/>
            </a:pPr>
            <a:endParaRPr lang="es-ES_tradnl" altLang="en-US" sz="2800" u="sng" dirty="0"/>
          </a:p>
          <a:p>
            <a:pPr eaLnBrk="1" hangingPunct="1">
              <a:lnSpc>
                <a:spcPct val="110000"/>
              </a:lnSpc>
              <a:buFont typeface="Calibri" panose="020F0502020204030204" pitchFamily="34" charset="0"/>
              <a:buAutoNum type="arabicPeriod"/>
            </a:pPr>
            <a:r>
              <a:rPr lang="es-ES_tradnl" altLang="en-US" sz="2800" dirty="0" err="1"/>
              <a:t>For</a:t>
            </a:r>
            <a:r>
              <a:rPr lang="es-ES_tradnl" altLang="en-US" sz="2800" dirty="0"/>
              <a:t> </a:t>
            </a:r>
            <a:r>
              <a:rPr lang="es-ES_tradnl" altLang="en-US" sz="2800" b="1" u="sng" dirty="0">
                <a:solidFill>
                  <a:srgbClr val="142D6A"/>
                </a:solidFill>
              </a:rPr>
              <a:t>RELATIONSHIP</a:t>
            </a:r>
          </a:p>
          <a:p>
            <a:endParaRPr lang="es-ES_tradnl" altLang="en-US" sz="2800" u="sng" dirty="0"/>
          </a:p>
          <a:p>
            <a:r>
              <a:rPr lang="es-ES_tradnl" altLang="en-US" sz="2800" dirty="0"/>
              <a:t>4. </a:t>
            </a:r>
            <a:r>
              <a:rPr lang="en-US" altLang="en-US" sz="2800" dirty="0"/>
              <a:t>With capacity and responsibility to </a:t>
            </a:r>
            <a:r>
              <a:rPr lang="es-ES_tradnl" altLang="en-US" sz="2800" b="1" u="sng" dirty="0">
                <a:solidFill>
                  <a:srgbClr val="142D6A"/>
                </a:solidFill>
              </a:rPr>
              <a:t>CARE FOR</a:t>
            </a:r>
            <a:r>
              <a:rPr lang="es-ES_tradnl" altLang="en-US" sz="2800" dirty="0"/>
              <a:t> </a:t>
            </a:r>
            <a:r>
              <a:rPr lang="es-ES_tradnl" altLang="en-US" sz="2800" dirty="0" err="1"/>
              <a:t>others</a:t>
            </a:r>
            <a:r>
              <a:rPr lang="es-ES_tradnl" altLang="en-US" sz="2800" dirty="0"/>
              <a:t>.</a:t>
            </a:r>
            <a:endParaRPr lang="es-ES" altLang="en-US" sz="2800" dirty="0"/>
          </a:p>
        </p:txBody>
      </p:sp>
      <p:cxnSp>
        <p:nvCxnSpPr>
          <p:cNvPr id="8" name="Straight Connector 7">
            <a:extLst>
              <a:ext uri="{FF2B5EF4-FFF2-40B4-BE49-F238E27FC236}">
                <a16:creationId xmlns:a16="http://schemas.microsoft.com/office/drawing/2014/main" id="{EE720834-6737-D174-C78A-93CE24C27E34}"/>
              </a:ext>
            </a:extLst>
          </p:cNvPr>
          <p:cNvCxnSpPr/>
          <p:nvPr/>
        </p:nvCxnSpPr>
        <p:spPr>
          <a:xfrm>
            <a:off x="5987845" y="501445"/>
            <a:ext cx="0" cy="6076336"/>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392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 calcmode="lin" valueType="num">
                                      <p:cBhvr additive="base">
                                        <p:cTn id="12" dur="500"/>
                                        <p:tgtEl>
                                          <p:spTgt spid="5">
                                            <p:txEl>
                                              <p:pRg st="0" end="0"/>
                                            </p:txEl>
                                          </p:spTgt>
                                        </p:tgtEl>
                                        <p:attrNameLst>
                                          <p:attrName>ppt_x</p:attrName>
                                        </p:attrNameLst>
                                      </p:cBhvr>
                                      <p:tavLst>
                                        <p:tav tm="0">
                                          <p:val>
                                            <p:strVal val="#ppt_x-#ppt_w*1.125000"/>
                                          </p:val>
                                        </p:tav>
                                        <p:tav tm="100000">
                                          <p:val>
                                            <p:strVal val="#ppt_x"/>
                                          </p:val>
                                        </p:tav>
                                      </p:tavLst>
                                    </p:anim>
                                    <p:animEffect transition="in" filter="wipe(right)">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 calcmode="lin" valueType="num">
                                      <p:cBhvr additive="base">
                                        <p:cTn id="18" dur="500"/>
                                        <p:tgtEl>
                                          <p:spTgt spid="5">
                                            <p:txEl>
                                              <p:pRg st="2" end="2"/>
                                            </p:txEl>
                                          </p:spTgt>
                                        </p:tgtEl>
                                        <p:attrNameLst>
                                          <p:attrName>ppt_x</p:attrName>
                                        </p:attrNameLst>
                                      </p:cBhvr>
                                      <p:tavLst>
                                        <p:tav tm="0">
                                          <p:val>
                                            <p:strVal val="#ppt_x-#ppt_w*1.125000"/>
                                          </p:val>
                                        </p:tav>
                                        <p:tav tm="100000">
                                          <p:val>
                                            <p:strVal val="#ppt_x"/>
                                          </p:val>
                                        </p:tav>
                                      </p:tavLst>
                                    </p:anim>
                                    <p:animEffect transition="in" filter="wipe(right)">
                                      <p:cBhvr>
                                        <p:cTn id="19" dur="500"/>
                                        <p:tgtEl>
                                          <p:spTgt spid="5">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8" fill="hold" grpId="0" nodeType="click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 calcmode="lin" valueType="num">
                                      <p:cBhvr additive="base">
                                        <p:cTn id="24" dur="500"/>
                                        <p:tgtEl>
                                          <p:spTgt spid="5">
                                            <p:txEl>
                                              <p:pRg st="4" end="4"/>
                                            </p:txEl>
                                          </p:spTgt>
                                        </p:tgtEl>
                                        <p:attrNameLst>
                                          <p:attrName>ppt_x</p:attrName>
                                        </p:attrNameLst>
                                      </p:cBhvr>
                                      <p:tavLst>
                                        <p:tav tm="0">
                                          <p:val>
                                            <p:strVal val="#ppt_x-#ppt_w*1.125000"/>
                                          </p:val>
                                        </p:tav>
                                        <p:tav tm="100000">
                                          <p:val>
                                            <p:strVal val="#ppt_x"/>
                                          </p:val>
                                        </p:tav>
                                      </p:tavLst>
                                    </p:anim>
                                    <p:animEffect transition="in" filter="wipe(right)">
                                      <p:cBhvr>
                                        <p:cTn id="25" dur="500"/>
                                        <p:tgtEl>
                                          <p:spTgt spid="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8" fill="hold" grpId="0" nodeType="click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 calcmode="lin" valueType="num">
                                      <p:cBhvr additive="base">
                                        <p:cTn id="30" dur="500"/>
                                        <p:tgtEl>
                                          <p:spTgt spid="5">
                                            <p:txEl>
                                              <p:pRg st="6" end="6"/>
                                            </p:txEl>
                                          </p:spTgt>
                                        </p:tgtEl>
                                        <p:attrNameLst>
                                          <p:attrName>ppt_x</p:attrName>
                                        </p:attrNameLst>
                                      </p:cBhvr>
                                      <p:tavLst>
                                        <p:tav tm="0">
                                          <p:val>
                                            <p:strVal val="#ppt_x-#ppt_w*1.125000"/>
                                          </p:val>
                                        </p:tav>
                                        <p:tav tm="100000">
                                          <p:val>
                                            <p:strVal val="#ppt_x"/>
                                          </p:val>
                                        </p:tav>
                                      </p:tavLst>
                                    </p:anim>
                                    <p:animEffect transition="in" filter="wipe(right)">
                                      <p:cBhvr>
                                        <p:cTn id="3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Graphic 1">
            <a:extLst>
              <a:ext uri="{FF2B5EF4-FFF2-40B4-BE49-F238E27FC236}">
                <a16:creationId xmlns:a16="http://schemas.microsoft.com/office/drawing/2014/main" id="{0D57E7FA-E8FC-45AC-868F-CDC814493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21" name="Rectangle 20">
            <a:extLst>
              <a:ext uri="{FF2B5EF4-FFF2-40B4-BE49-F238E27FC236}">
                <a16:creationId xmlns:a16="http://schemas.microsoft.com/office/drawing/2014/main" id="{F96DC155-53D8-4F8B-8BA8-574A378D7C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A9B179-1B0E-BB1F-CA39-B6CAA1425D90}"/>
              </a:ext>
            </a:extLst>
          </p:cNvPr>
          <p:cNvSpPr>
            <a:spLocks noGrp="1"/>
          </p:cNvSpPr>
          <p:nvPr>
            <p:ph type="title"/>
          </p:nvPr>
        </p:nvSpPr>
        <p:spPr>
          <a:xfrm>
            <a:off x="4470402" y="640822"/>
            <a:ext cx="6705598" cy="1888798"/>
          </a:xfrm>
        </p:spPr>
        <p:txBody>
          <a:bodyPr vert="horz" lIns="91440" tIns="45720" rIns="91440" bIns="45720" rtlCol="0" anchor="b">
            <a:normAutofit/>
          </a:bodyPr>
          <a:lstStyle/>
          <a:p>
            <a:r>
              <a:rPr lang="en-US" sz="4800" i="1" dirty="0"/>
              <a:t>Biblical Example of Mentoring </a:t>
            </a:r>
          </a:p>
        </p:txBody>
      </p:sp>
      <p:pic>
        <p:nvPicPr>
          <p:cNvPr id="6" name="Imagen 1" descr="mentoreo.gif">
            <a:extLst>
              <a:ext uri="{FF2B5EF4-FFF2-40B4-BE49-F238E27FC236}">
                <a16:creationId xmlns:a16="http://schemas.microsoft.com/office/drawing/2014/main" id="{41295364-C298-BD24-4C3E-ECB5C82B2D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74630" y="591608"/>
            <a:ext cx="3743777" cy="56255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2">
            <a:extLst>
              <a:ext uri="{FF2B5EF4-FFF2-40B4-BE49-F238E27FC236}">
                <a16:creationId xmlns:a16="http://schemas.microsoft.com/office/drawing/2014/main" id="{56253B27-EC54-615F-8F2F-B7960DCFA7A2}"/>
              </a:ext>
            </a:extLst>
          </p:cNvPr>
          <p:cNvSpPr txBox="1">
            <a:spLocks noChangeArrowheads="1"/>
          </p:cNvSpPr>
          <p:nvPr/>
        </p:nvSpPr>
        <p:spPr bwMode="auto">
          <a:xfrm>
            <a:off x="3721101" y="3429000"/>
            <a:ext cx="8204200"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s-ES" altLang="en-US" sz="4400" b="1" i="1" dirty="0">
                <a:solidFill>
                  <a:srgbClr val="142D6A"/>
                </a:solidFill>
              </a:rPr>
              <a:t>Moses and Joshua</a:t>
            </a:r>
          </a:p>
          <a:p>
            <a:pPr eaLnBrk="1" hangingPunct="1"/>
            <a:r>
              <a:rPr lang="es-ES" altLang="en-US" sz="4400" b="1" i="1" dirty="0" err="1">
                <a:solidFill>
                  <a:srgbClr val="142D6A"/>
                </a:solidFill>
              </a:rPr>
              <a:t>Barnabas</a:t>
            </a:r>
            <a:r>
              <a:rPr lang="es-ES" altLang="en-US" sz="4400" b="1" i="1" dirty="0">
                <a:solidFill>
                  <a:srgbClr val="142D6A"/>
                </a:solidFill>
              </a:rPr>
              <a:t> and Saul </a:t>
            </a:r>
            <a:r>
              <a:rPr lang="es-ES" altLang="en-US" sz="4400" b="1" i="1" dirty="0" err="1">
                <a:solidFill>
                  <a:srgbClr val="142D6A"/>
                </a:solidFill>
              </a:rPr>
              <a:t>of</a:t>
            </a:r>
            <a:r>
              <a:rPr lang="es-ES" altLang="en-US" sz="4400" b="1" i="1" dirty="0">
                <a:solidFill>
                  <a:srgbClr val="142D6A"/>
                </a:solidFill>
              </a:rPr>
              <a:t> </a:t>
            </a:r>
            <a:r>
              <a:rPr lang="es-ES" altLang="en-US" sz="4400" b="1" i="1" dirty="0" err="1">
                <a:solidFill>
                  <a:srgbClr val="142D6A"/>
                </a:solidFill>
              </a:rPr>
              <a:t>Tarsus</a:t>
            </a:r>
            <a:endParaRPr lang="es-ES" altLang="en-US" sz="4400" b="1" i="1" dirty="0">
              <a:solidFill>
                <a:srgbClr val="142D6A"/>
              </a:solidFill>
            </a:endParaRPr>
          </a:p>
          <a:p>
            <a:pPr eaLnBrk="1" hangingPunct="1"/>
            <a:r>
              <a:rPr lang="es-ES" altLang="en-US" sz="4400" b="1" i="1" dirty="0" err="1">
                <a:solidFill>
                  <a:srgbClr val="142D6A"/>
                </a:solidFill>
              </a:rPr>
              <a:t>Paul</a:t>
            </a:r>
            <a:r>
              <a:rPr lang="es-ES" altLang="es-ES" sz="4400" b="1" i="1" dirty="0" err="1">
                <a:solidFill>
                  <a:srgbClr val="142D6A"/>
                </a:solidFill>
              </a:rPr>
              <a:t>’</a:t>
            </a:r>
            <a:r>
              <a:rPr lang="es-ES" altLang="en-US" sz="4400" b="1" i="1" dirty="0" err="1">
                <a:solidFill>
                  <a:srgbClr val="142D6A"/>
                </a:solidFill>
              </a:rPr>
              <a:t>s</a:t>
            </a:r>
            <a:r>
              <a:rPr lang="es-ES" altLang="en-US" sz="4400" b="1" i="1" dirty="0">
                <a:solidFill>
                  <a:srgbClr val="142D6A"/>
                </a:solidFill>
              </a:rPr>
              <a:t> </a:t>
            </a:r>
            <a:r>
              <a:rPr lang="es-ES" altLang="en-US" sz="4400" b="1" i="1" dirty="0" err="1">
                <a:solidFill>
                  <a:srgbClr val="142D6A"/>
                </a:solidFill>
              </a:rPr>
              <a:t>mentoring</a:t>
            </a:r>
            <a:r>
              <a:rPr lang="es-ES" altLang="en-US" sz="4400" b="1" i="1" dirty="0">
                <a:solidFill>
                  <a:srgbClr val="142D6A"/>
                </a:solidFill>
              </a:rPr>
              <a:t> </a:t>
            </a:r>
            <a:r>
              <a:rPr lang="es-ES" altLang="en-US" sz="4400" b="1" i="1" dirty="0" err="1">
                <a:solidFill>
                  <a:srgbClr val="142D6A"/>
                </a:solidFill>
              </a:rPr>
              <a:t>practices</a:t>
            </a:r>
            <a:endParaRPr lang="es-ES" altLang="en-US" sz="4400" b="1" i="1" dirty="0">
              <a:solidFill>
                <a:srgbClr val="142D6A"/>
              </a:solidFill>
            </a:endParaRPr>
          </a:p>
        </p:txBody>
      </p:sp>
    </p:spTree>
    <p:extLst>
      <p:ext uri="{BB962C8B-B14F-4D97-AF65-F5344CB8AC3E}">
        <p14:creationId xmlns:p14="http://schemas.microsoft.com/office/powerpoint/2010/main" val="2446703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C74F60-1EB2-530A-A1D6-F229B52788B5}"/>
            </a:ext>
          </a:extLst>
        </p:cNvPr>
        <p:cNvGrpSpPr/>
        <p:nvPr/>
      </p:nvGrpSpPr>
      <p:grpSpPr>
        <a:xfrm>
          <a:off x="0" y="0"/>
          <a:ext cx="0" cy="0"/>
          <a:chOff x="0" y="0"/>
          <a:chExt cx="0" cy="0"/>
        </a:xfrm>
      </p:grpSpPr>
      <p:sp>
        <p:nvSpPr>
          <p:cNvPr id="19" name="Graphic 1">
            <a:extLst>
              <a:ext uri="{FF2B5EF4-FFF2-40B4-BE49-F238E27FC236}">
                <a16:creationId xmlns:a16="http://schemas.microsoft.com/office/drawing/2014/main" id="{8AC1CC50-10E7-4709-D999-B6965BE54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21" name="Rectangle 20">
            <a:extLst>
              <a:ext uri="{FF2B5EF4-FFF2-40B4-BE49-F238E27FC236}">
                <a16:creationId xmlns:a16="http://schemas.microsoft.com/office/drawing/2014/main" id="{4E27E5F9-0633-8EEB-AC9A-8C7E7965BF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12BF19-D015-F1AC-E75B-56C9EAC5BEDD}"/>
              </a:ext>
            </a:extLst>
          </p:cNvPr>
          <p:cNvSpPr>
            <a:spLocks noGrp="1"/>
          </p:cNvSpPr>
          <p:nvPr>
            <p:ph type="title"/>
          </p:nvPr>
        </p:nvSpPr>
        <p:spPr>
          <a:xfrm>
            <a:off x="3456634" y="221062"/>
            <a:ext cx="8279841" cy="1173093"/>
          </a:xfrm>
        </p:spPr>
        <p:txBody>
          <a:bodyPr vert="horz" lIns="91440" tIns="45720" rIns="91440" bIns="45720" rtlCol="0" anchor="b">
            <a:noAutofit/>
          </a:bodyPr>
          <a:lstStyle/>
          <a:p>
            <a:r>
              <a:rPr lang="en-US" sz="3200" i="1" dirty="0" err="1">
                <a:latin typeface="SolaimanLipi" panose="03000609000000000000" pitchFamily="65" charset="0"/>
                <a:cs typeface="SolaimanLipi" panose="03000609000000000000" pitchFamily="65" charset="0"/>
              </a:rPr>
              <a:t>নীচের</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বাইবেল</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পদগুলো</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পাঠ</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করুন</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এবং</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প্রশ্নগুলোর</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উত্তর</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দিনঃ</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বড়</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দলে</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শেয়ার</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করার</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জন্য</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প্রস্তুত</a:t>
            </a:r>
            <a:r>
              <a:rPr lang="en-US" sz="3200" i="1" dirty="0">
                <a:latin typeface="SolaimanLipi" panose="03000609000000000000" pitchFamily="65" charset="0"/>
                <a:cs typeface="SolaimanLipi" panose="03000609000000000000" pitchFamily="65" charset="0"/>
              </a:rPr>
              <a:t> </a:t>
            </a:r>
            <a:r>
              <a:rPr lang="en-US" sz="3200" i="1" dirty="0" err="1">
                <a:latin typeface="SolaimanLipi" panose="03000609000000000000" pitchFamily="65" charset="0"/>
                <a:cs typeface="SolaimanLipi" panose="03000609000000000000" pitchFamily="65" charset="0"/>
              </a:rPr>
              <a:t>থাকুন</a:t>
            </a:r>
            <a:r>
              <a:rPr lang="en-US" sz="3200" i="1" dirty="0">
                <a:latin typeface="SolaimanLipi" panose="03000609000000000000" pitchFamily="65" charset="0"/>
                <a:cs typeface="SolaimanLipi" panose="03000609000000000000" pitchFamily="65" charset="0"/>
              </a:rPr>
              <a:t>। </a:t>
            </a:r>
          </a:p>
        </p:txBody>
      </p:sp>
      <p:pic>
        <p:nvPicPr>
          <p:cNvPr id="6" name="Imagen 1" descr="mentoreo.gif">
            <a:extLst>
              <a:ext uri="{FF2B5EF4-FFF2-40B4-BE49-F238E27FC236}">
                <a16:creationId xmlns:a16="http://schemas.microsoft.com/office/drawing/2014/main" id="{5A9B3CCA-CBE1-4999-42E0-F12BD0F67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774630" y="591608"/>
            <a:ext cx="3743777" cy="56255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4D531E18-BB25-188D-1022-85254F87C697}"/>
              </a:ext>
            </a:extLst>
          </p:cNvPr>
          <p:cNvSpPr txBox="1">
            <a:spLocks/>
          </p:cNvSpPr>
          <p:nvPr/>
        </p:nvSpPr>
        <p:spPr>
          <a:xfrm>
            <a:off x="3456634" y="2776451"/>
            <a:ext cx="8430566" cy="3042458"/>
          </a:xfrm>
          <a:prstGeom prst="rect">
            <a:avLst/>
          </a:prstGeom>
          <a:ln>
            <a:solidFill>
              <a:schemeClr val="accent1"/>
            </a:solidFill>
          </a:ln>
        </p:spPr>
        <p:txBody>
          <a:bodyPr vert="horz" lIns="91440" tIns="45720" rIns="91440" bIns="45720" rtlCol="0" anchor="b">
            <a:noAutofit/>
          </a:bodyPr>
          <a:lst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a:lstStyle>
          <a:p>
            <a:r>
              <a:rPr lang="en-US" sz="3200" dirty="0" err="1">
                <a:latin typeface="SolaimanLipi" panose="03000609000000000000" pitchFamily="65" charset="0"/>
                <a:cs typeface="SolaimanLipi" panose="03000609000000000000" pitchFamily="65" charset="0"/>
              </a:rPr>
              <a:t>যাত্রাপুস্তক</a:t>
            </a:r>
            <a:r>
              <a:rPr lang="en-US" sz="3200" dirty="0">
                <a:latin typeface="SolaimanLipi" panose="03000609000000000000" pitchFamily="65" charset="0"/>
                <a:cs typeface="SolaimanLipi" panose="03000609000000000000" pitchFamily="65" charset="0"/>
              </a:rPr>
              <a:t> ১৭:৯-১৪; ২৪:১৩-১৮; ৩২:১৭-১৮; ৩৩:১১ </a:t>
            </a:r>
          </a:p>
          <a:p>
            <a:r>
              <a:rPr lang="en-US" sz="3200" dirty="0" err="1">
                <a:latin typeface="SolaimanLipi" panose="03000609000000000000" pitchFamily="65" charset="0"/>
                <a:cs typeface="SolaimanLipi" panose="03000609000000000000" pitchFamily="65" charset="0"/>
              </a:rPr>
              <a:t>গণনাপুস্তক</a:t>
            </a:r>
            <a:r>
              <a:rPr lang="en-US" sz="3200" dirty="0">
                <a:latin typeface="SolaimanLipi" panose="03000609000000000000" pitchFamily="65" charset="0"/>
                <a:cs typeface="SolaimanLipi" panose="03000609000000000000" pitchFamily="65" charset="0"/>
              </a:rPr>
              <a:t> ১১:২৪-২৯; ১৪: ৬-৯, ৩০, ৩৮; ২৭:১৮-২৩; ৩২:১২; ৩৪:১৭;</a:t>
            </a:r>
          </a:p>
          <a:p>
            <a:r>
              <a:rPr lang="en-US" sz="3200" dirty="0" err="1">
                <a:latin typeface="SolaimanLipi" panose="03000609000000000000" pitchFamily="65" charset="0"/>
                <a:cs typeface="SolaimanLipi" panose="03000609000000000000" pitchFamily="65" charset="0"/>
              </a:rPr>
              <a:t>দ্বিবি</a:t>
            </a:r>
            <a:r>
              <a:rPr lang="en-US" sz="3200" dirty="0">
                <a:latin typeface="SolaimanLipi" panose="03000609000000000000" pitchFamily="65" charset="0"/>
                <a:cs typeface="SolaimanLipi" panose="03000609000000000000" pitchFamily="65" charset="0"/>
              </a:rPr>
              <a:t>: ১:৩৮; ৩:২১-২২, ২৮; ৩১:৩, ৭-৮, ১৪,২৩; ৩২:৪৪-৪৬; ৩৪:৯; </a:t>
            </a:r>
          </a:p>
          <a:p>
            <a:r>
              <a:rPr lang="en-US" sz="3200" dirty="0" err="1">
                <a:latin typeface="SolaimanLipi" panose="03000609000000000000" pitchFamily="65" charset="0"/>
                <a:cs typeface="SolaimanLipi" panose="03000609000000000000" pitchFamily="65" charset="0"/>
              </a:rPr>
              <a:t>যিহোশূয়</a:t>
            </a:r>
            <a:r>
              <a:rPr lang="en-US" sz="3200" dirty="0">
                <a:latin typeface="SolaimanLipi" panose="03000609000000000000" pitchFamily="65" charset="0"/>
                <a:cs typeface="SolaimanLipi" panose="03000609000000000000" pitchFamily="65" charset="0"/>
              </a:rPr>
              <a:t> ১:১-১৮; ২৪:৩১; </a:t>
            </a:r>
            <a:r>
              <a:rPr lang="en-US" sz="3200" dirty="0" err="1">
                <a:latin typeface="SolaimanLipi" panose="03000609000000000000" pitchFamily="65" charset="0"/>
                <a:cs typeface="SolaimanLipi" panose="03000609000000000000" pitchFamily="65" charset="0"/>
              </a:rPr>
              <a:t>বিচারকতৃগণ</a:t>
            </a:r>
            <a:r>
              <a:rPr lang="en-US" sz="3200" dirty="0">
                <a:latin typeface="SolaimanLipi" panose="03000609000000000000" pitchFamily="65" charset="0"/>
                <a:cs typeface="SolaimanLipi" panose="03000609000000000000" pitchFamily="65" charset="0"/>
              </a:rPr>
              <a:t> ২:৭-১১</a:t>
            </a:r>
          </a:p>
        </p:txBody>
      </p:sp>
    </p:spTree>
    <p:extLst>
      <p:ext uri="{BB962C8B-B14F-4D97-AF65-F5344CB8AC3E}">
        <p14:creationId xmlns:p14="http://schemas.microsoft.com/office/powerpoint/2010/main" val="2660022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497B6A-5759-2F1D-B48C-29F23B4C7E60}"/>
            </a:ext>
          </a:extLst>
        </p:cNvPr>
        <p:cNvGrpSpPr/>
        <p:nvPr/>
      </p:nvGrpSpPr>
      <p:grpSpPr>
        <a:xfrm>
          <a:off x="0" y="0"/>
          <a:ext cx="0" cy="0"/>
          <a:chOff x="0" y="0"/>
          <a:chExt cx="0" cy="0"/>
        </a:xfrm>
      </p:grpSpPr>
      <p:sp>
        <p:nvSpPr>
          <p:cNvPr id="19" name="Graphic 1">
            <a:extLst>
              <a:ext uri="{FF2B5EF4-FFF2-40B4-BE49-F238E27FC236}">
                <a16:creationId xmlns:a16="http://schemas.microsoft.com/office/drawing/2014/main" id="{70FF0E5C-7EBF-F701-2F8F-25B0B75A3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21" name="Rectangle 20">
            <a:extLst>
              <a:ext uri="{FF2B5EF4-FFF2-40B4-BE49-F238E27FC236}">
                <a16:creationId xmlns:a16="http://schemas.microsoft.com/office/drawing/2014/main" id="{5BFDF537-BFC8-E0D9-C6F6-D0704D9AC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1" descr="mentoreo.gif">
            <a:extLst>
              <a:ext uri="{FF2B5EF4-FFF2-40B4-BE49-F238E27FC236}">
                <a16:creationId xmlns:a16="http://schemas.microsoft.com/office/drawing/2014/main" id="{852BEC03-0811-9C48-4FA4-6AAC8A795D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03808" y="616215"/>
            <a:ext cx="3743777" cy="56255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3D342992-1FE7-A7D2-4374-69841A051BDB}"/>
              </a:ext>
            </a:extLst>
          </p:cNvPr>
          <p:cNvSpPr txBox="1">
            <a:spLocks/>
          </p:cNvSpPr>
          <p:nvPr/>
        </p:nvSpPr>
        <p:spPr>
          <a:xfrm>
            <a:off x="3463787" y="3287980"/>
            <a:ext cx="8430566" cy="3233399"/>
          </a:xfrm>
          <a:prstGeom prst="rect">
            <a:avLst/>
          </a:prstGeom>
          <a:ln>
            <a:solidFill>
              <a:schemeClr val="accent1"/>
            </a:solidFill>
          </a:ln>
        </p:spPr>
        <p:txBody>
          <a:bodyPr vert="horz" lIns="91440" tIns="45720" rIns="91440" bIns="45720" rtlCol="0" anchor="b">
            <a:noAutofit/>
          </a:bodyPr>
          <a:lst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a:lstStyle>
          <a:p>
            <a:pPr marL="514350" indent="-514350">
              <a:buAutoNum type="arabicPeriod"/>
            </a:pPr>
            <a:r>
              <a:rPr lang="en-US" sz="2800" dirty="0" err="1">
                <a:latin typeface="SolaimanLipi" panose="03000609000000000000" pitchFamily="65" charset="0"/>
                <a:cs typeface="SolaimanLipi" panose="03000609000000000000" pitchFamily="65" charset="0"/>
              </a:rPr>
              <a:t>মোশি</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এবং</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যিহোশূয়ের</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সম্পর্ক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কিভাবে</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বৃদ্ধি</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পেয়েছে</a:t>
            </a:r>
            <a:r>
              <a:rPr lang="en-US" sz="2800" dirty="0">
                <a:latin typeface="SolaimanLipi" panose="03000609000000000000" pitchFamily="65" charset="0"/>
                <a:cs typeface="SolaimanLipi" panose="03000609000000000000" pitchFamily="65" charset="0"/>
              </a:rPr>
              <a:t>? </a:t>
            </a:r>
          </a:p>
          <a:p>
            <a:pPr marL="514350" indent="-514350">
              <a:buAutoNum type="arabicPeriod"/>
            </a:pPr>
            <a:r>
              <a:rPr lang="en-US" sz="2800" dirty="0" err="1">
                <a:latin typeface="SolaimanLipi" panose="03000609000000000000" pitchFamily="65" charset="0"/>
                <a:cs typeface="SolaimanLipi" panose="03000609000000000000" pitchFamily="65" charset="0"/>
              </a:rPr>
              <a:t>যিহোশূয়ের</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যে</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প্রয়োজন</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ছিল</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সেই</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জ্ঞান</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এবং</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অভিজ্ঞতা</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মোশি</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তাকে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দিয়েছিলেন</a:t>
            </a:r>
            <a:r>
              <a:rPr lang="en-US" sz="2800" dirty="0">
                <a:latin typeface="SolaimanLipi" panose="03000609000000000000" pitchFamily="65" charset="0"/>
                <a:cs typeface="SolaimanLipi" panose="03000609000000000000" pitchFamily="65" charset="0"/>
              </a:rPr>
              <a:t>?</a:t>
            </a:r>
          </a:p>
          <a:p>
            <a:pPr marL="514350" indent="-514350">
              <a:buAutoNum type="arabicPeriod"/>
            </a:pPr>
            <a:r>
              <a:rPr lang="en-US" sz="2800" dirty="0" err="1">
                <a:latin typeface="SolaimanLipi" panose="03000609000000000000" pitchFamily="65" charset="0"/>
                <a:cs typeface="SolaimanLipi" panose="03000609000000000000" pitchFamily="65" charset="0"/>
              </a:rPr>
              <a:t>মোশি</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কিভাবে</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জ্ঞান</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এবং</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অভিজ্ঞতা</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যিহোশূয়কে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দিয়েছিলেন</a:t>
            </a:r>
            <a:r>
              <a:rPr lang="en-US" sz="2800" dirty="0">
                <a:latin typeface="SolaimanLipi" panose="03000609000000000000" pitchFamily="65" charset="0"/>
                <a:cs typeface="SolaimanLipi" panose="03000609000000000000" pitchFamily="65" charset="0"/>
              </a:rPr>
              <a:t>?</a:t>
            </a:r>
          </a:p>
          <a:p>
            <a:pPr marL="514350" indent="-514350">
              <a:buAutoNum type="arabicPeriod"/>
            </a:pPr>
            <a:r>
              <a:rPr lang="en-US" sz="2800" dirty="0" err="1">
                <a:latin typeface="SolaimanLipi" panose="03000609000000000000" pitchFamily="65" charset="0"/>
                <a:cs typeface="SolaimanLipi" panose="03000609000000000000" pitchFamily="65" charset="0"/>
              </a:rPr>
              <a:t>মোশির</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সাথে</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সম্পর্ক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কিভাবে</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যিহোশূয়কে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বৃদ্ধি</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পেতে</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সাহায্য</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করেছে</a:t>
            </a:r>
            <a:r>
              <a:rPr lang="en-US" sz="2800" dirty="0">
                <a:latin typeface="SolaimanLipi" panose="03000609000000000000" pitchFamily="65" charset="0"/>
                <a:cs typeface="SolaimanLipi" panose="03000609000000000000" pitchFamily="65" charset="0"/>
              </a:rPr>
              <a:t>?</a:t>
            </a:r>
          </a:p>
          <a:p>
            <a:pPr marL="514350" indent="-514350">
              <a:buAutoNum type="arabicPeriod"/>
            </a:pPr>
            <a:r>
              <a:rPr lang="en-US" sz="2800" dirty="0" err="1">
                <a:latin typeface="SolaimanLipi" panose="03000609000000000000" pitchFamily="65" charset="0"/>
                <a:cs typeface="SolaimanLipi" panose="03000609000000000000" pitchFamily="65" charset="0"/>
              </a:rPr>
              <a:t>মোশি</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কিভাবে</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যিহোশূয়কে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ক্ষমতায়ন</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করেছেন</a:t>
            </a:r>
            <a:r>
              <a:rPr lang="en-US" sz="2800" dirty="0">
                <a:latin typeface="SolaimanLipi" panose="03000609000000000000" pitchFamily="65" charset="0"/>
                <a:cs typeface="SolaimanLipi" panose="03000609000000000000" pitchFamily="65" charset="0"/>
              </a:rPr>
              <a:t>?</a:t>
            </a:r>
          </a:p>
          <a:p>
            <a:pPr marL="514350" indent="-514350">
              <a:buAutoNum type="arabicPeriod"/>
            </a:pPr>
            <a:r>
              <a:rPr lang="en-US" sz="2800" dirty="0" err="1">
                <a:latin typeface="SolaimanLipi" panose="03000609000000000000" pitchFamily="65" charset="0"/>
                <a:cs typeface="SolaimanLipi" panose="03000609000000000000" pitchFamily="65" charset="0"/>
              </a:rPr>
              <a:t>ঈশ্বরের</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লোকদের</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চুড়ান্ত</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ফলাফল</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ছিল</a:t>
            </a:r>
            <a:r>
              <a:rPr lang="en-US" sz="2800" dirty="0">
                <a:latin typeface="SolaimanLipi" panose="03000609000000000000" pitchFamily="65" charset="0"/>
                <a:cs typeface="SolaimanLipi" panose="03000609000000000000" pitchFamily="65" charset="0"/>
              </a:rPr>
              <a:t>? </a:t>
            </a:r>
          </a:p>
        </p:txBody>
      </p:sp>
      <p:sp>
        <p:nvSpPr>
          <p:cNvPr id="7" name="Title 1">
            <a:extLst>
              <a:ext uri="{FF2B5EF4-FFF2-40B4-BE49-F238E27FC236}">
                <a16:creationId xmlns:a16="http://schemas.microsoft.com/office/drawing/2014/main" id="{D2475A0C-F6E3-C725-03E8-FA262D1DEDE1}"/>
              </a:ext>
            </a:extLst>
          </p:cNvPr>
          <p:cNvSpPr txBox="1">
            <a:spLocks/>
          </p:cNvSpPr>
          <p:nvPr/>
        </p:nvSpPr>
        <p:spPr>
          <a:xfrm>
            <a:off x="3516924" y="247967"/>
            <a:ext cx="8430566" cy="2830836"/>
          </a:xfrm>
          <a:prstGeom prst="rect">
            <a:avLst/>
          </a:prstGeom>
          <a:ln>
            <a:solidFill>
              <a:schemeClr val="accent1"/>
            </a:solidFill>
          </a:ln>
        </p:spPr>
        <p:txBody>
          <a:bodyPr vert="horz" lIns="91440" tIns="45720" rIns="91440" bIns="45720" rtlCol="0" anchor="b">
            <a:noAutofit/>
          </a:bodyPr>
          <a:lst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a:lstStyle>
          <a:p>
            <a:r>
              <a:rPr lang="en-US" sz="3200" dirty="0" err="1">
                <a:latin typeface="SolaimanLipi" panose="03000609000000000000" pitchFamily="65" charset="0"/>
                <a:cs typeface="SolaimanLipi" panose="03000609000000000000" pitchFamily="65" charset="0"/>
              </a:rPr>
              <a:t>যাত্রাপুস্তক</a:t>
            </a:r>
            <a:r>
              <a:rPr lang="en-US" sz="3200" dirty="0">
                <a:latin typeface="SolaimanLipi" panose="03000609000000000000" pitchFamily="65" charset="0"/>
                <a:cs typeface="SolaimanLipi" panose="03000609000000000000" pitchFamily="65" charset="0"/>
              </a:rPr>
              <a:t> </a:t>
            </a:r>
            <a:r>
              <a:rPr lang="en-US" sz="3200" dirty="0">
                <a:solidFill>
                  <a:srgbClr val="FF0000"/>
                </a:solidFill>
                <a:latin typeface="SolaimanLipi" panose="03000609000000000000" pitchFamily="65" charset="0"/>
                <a:cs typeface="SolaimanLipi" panose="03000609000000000000" pitchFamily="65" charset="0"/>
              </a:rPr>
              <a:t>১৭</a:t>
            </a:r>
            <a:r>
              <a:rPr lang="en-US" sz="3200" dirty="0">
                <a:latin typeface="SolaimanLipi" panose="03000609000000000000" pitchFamily="65" charset="0"/>
                <a:cs typeface="SolaimanLipi" panose="03000609000000000000" pitchFamily="65" charset="0"/>
              </a:rPr>
              <a:t>:৯-১৪; </a:t>
            </a:r>
            <a:r>
              <a:rPr lang="en-US" sz="3200" dirty="0">
                <a:solidFill>
                  <a:srgbClr val="FF0000"/>
                </a:solidFill>
                <a:latin typeface="SolaimanLipi" panose="03000609000000000000" pitchFamily="65" charset="0"/>
                <a:cs typeface="SolaimanLipi" panose="03000609000000000000" pitchFamily="65" charset="0"/>
              </a:rPr>
              <a:t>২৪</a:t>
            </a:r>
            <a:r>
              <a:rPr lang="en-US" sz="3200" dirty="0">
                <a:latin typeface="SolaimanLipi" panose="03000609000000000000" pitchFamily="65" charset="0"/>
                <a:cs typeface="SolaimanLipi" panose="03000609000000000000" pitchFamily="65" charset="0"/>
              </a:rPr>
              <a:t>:১৩-১৮; </a:t>
            </a:r>
            <a:r>
              <a:rPr lang="en-US" sz="3200" dirty="0">
                <a:solidFill>
                  <a:srgbClr val="FF0000"/>
                </a:solidFill>
                <a:latin typeface="SolaimanLipi" panose="03000609000000000000" pitchFamily="65" charset="0"/>
                <a:cs typeface="SolaimanLipi" panose="03000609000000000000" pitchFamily="65" charset="0"/>
              </a:rPr>
              <a:t>৩২</a:t>
            </a:r>
            <a:r>
              <a:rPr lang="en-US" sz="3200" dirty="0">
                <a:latin typeface="SolaimanLipi" panose="03000609000000000000" pitchFamily="65" charset="0"/>
                <a:cs typeface="SolaimanLipi" panose="03000609000000000000" pitchFamily="65" charset="0"/>
              </a:rPr>
              <a:t>:১৭-১৮; </a:t>
            </a:r>
            <a:r>
              <a:rPr lang="en-US" sz="3200" dirty="0">
                <a:solidFill>
                  <a:srgbClr val="FF0000"/>
                </a:solidFill>
                <a:latin typeface="SolaimanLipi" panose="03000609000000000000" pitchFamily="65" charset="0"/>
                <a:cs typeface="SolaimanLipi" panose="03000609000000000000" pitchFamily="65" charset="0"/>
              </a:rPr>
              <a:t>৩৩</a:t>
            </a:r>
            <a:r>
              <a:rPr lang="en-US" sz="3200" dirty="0">
                <a:latin typeface="SolaimanLipi" panose="03000609000000000000" pitchFamily="65" charset="0"/>
                <a:cs typeface="SolaimanLipi" panose="03000609000000000000" pitchFamily="65" charset="0"/>
              </a:rPr>
              <a:t>:১১ </a:t>
            </a:r>
          </a:p>
          <a:p>
            <a:r>
              <a:rPr lang="en-US" sz="3200" dirty="0" err="1">
                <a:latin typeface="SolaimanLipi" panose="03000609000000000000" pitchFamily="65" charset="0"/>
                <a:cs typeface="SolaimanLipi" panose="03000609000000000000" pitchFamily="65" charset="0"/>
              </a:rPr>
              <a:t>গণনাপুস্তক</a:t>
            </a:r>
            <a:r>
              <a:rPr lang="en-US" sz="3200" dirty="0">
                <a:latin typeface="SolaimanLipi" panose="03000609000000000000" pitchFamily="65" charset="0"/>
                <a:cs typeface="SolaimanLipi" panose="03000609000000000000" pitchFamily="65" charset="0"/>
              </a:rPr>
              <a:t> </a:t>
            </a:r>
            <a:r>
              <a:rPr lang="en-US" sz="3200" dirty="0">
                <a:solidFill>
                  <a:srgbClr val="FF0000"/>
                </a:solidFill>
                <a:latin typeface="SolaimanLipi" panose="03000609000000000000" pitchFamily="65" charset="0"/>
                <a:cs typeface="SolaimanLipi" panose="03000609000000000000" pitchFamily="65" charset="0"/>
              </a:rPr>
              <a:t>১১</a:t>
            </a:r>
            <a:r>
              <a:rPr lang="en-US" sz="3200" dirty="0">
                <a:latin typeface="SolaimanLipi" panose="03000609000000000000" pitchFamily="65" charset="0"/>
                <a:cs typeface="SolaimanLipi" panose="03000609000000000000" pitchFamily="65" charset="0"/>
              </a:rPr>
              <a:t>:২৪-২৯; </a:t>
            </a:r>
            <a:r>
              <a:rPr lang="en-US" sz="3200" dirty="0">
                <a:solidFill>
                  <a:srgbClr val="FF0000"/>
                </a:solidFill>
                <a:latin typeface="SolaimanLipi" panose="03000609000000000000" pitchFamily="65" charset="0"/>
                <a:cs typeface="SolaimanLipi" panose="03000609000000000000" pitchFamily="65" charset="0"/>
              </a:rPr>
              <a:t>১৪</a:t>
            </a:r>
            <a:r>
              <a:rPr lang="en-US" sz="3200" dirty="0">
                <a:latin typeface="SolaimanLipi" panose="03000609000000000000" pitchFamily="65" charset="0"/>
                <a:cs typeface="SolaimanLipi" panose="03000609000000000000" pitchFamily="65" charset="0"/>
              </a:rPr>
              <a:t>: ৬-৯, ৩০, ৩৮; </a:t>
            </a:r>
            <a:r>
              <a:rPr lang="en-US" sz="3200" dirty="0">
                <a:solidFill>
                  <a:srgbClr val="FF0000"/>
                </a:solidFill>
                <a:latin typeface="SolaimanLipi" panose="03000609000000000000" pitchFamily="65" charset="0"/>
                <a:cs typeface="SolaimanLipi" panose="03000609000000000000" pitchFamily="65" charset="0"/>
              </a:rPr>
              <a:t>২৭</a:t>
            </a:r>
            <a:r>
              <a:rPr lang="en-US" sz="3200" dirty="0">
                <a:latin typeface="SolaimanLipi" panose="03000609000000000000" pitchFamily="65" charset="0"/>
                <a:cs typeface="SolaimanLipi" panose="03000609000000000000" pitchFamily="65" charset="0"/>
              </a:rPr>
              <a:t>:১৮-২৩; </a:t>
            </a:r>
            <a:r>
              <a:rPr lang="en-US" sz="3200" dirty="0">
                <a:solidFill>
                  <a:srgbClr val="FF0000"/>
                </a:solidFill>
                <a:latin typeface="SolaimanLipi" panose="03000609000000000000" pitchFamily="65" charset="0"/>
                <a:cs typeface="SolaimanLipi" panose="03000609000000000000" pitchFamily="65" charset="0"/>
              </a:rPr>
              <a:t>৩২</a:t>
            </a:r>
            <a:r>
              <a:rPr lang="en-US" sz="3200" dirty="0">
                <a:latin typeface="SolaimanLipi" panose="03000609000000000000" pitchFamily="65" charset="0"/>
                <a:cs typeface="SolaimanLipi" panose="03000609000000000000" pitchFamily="65" charset="0"/>
              </a:rPr>
              <a:t>:১২; ৩৪:১৭;</a:t>
            </a:r>
          </a:p>
          <a:p>
            <a:r>
              <a:rPr lang="en-US" sz="3200" dirty="0" err="1">
                <a:latin typeface="SolaimanLipi" panose="03000609000000000000" pitchFamily="65" charset="0"/>
                <a:cs typeface="SolaimanLipi" panose="03000609000000000000" pitchFamily="65" charset="0"/>
              </a:rPr>
              <a:t>দ্বিবি</a:t>
            </a:r>
            <a:r>
              <a:rPr lang="en-US" sz="3200" dirty="0">
                <a:latin typeface="SolaimanLipi" panose="03000609000000000000" pitchFamily="65" charset="0"/>
                <a:cs typeface="SolaimanLipi" panose="03000609000000000000" pitchFamily="65" charset="0"/>
              </a:rPr>
              <a:t>: </a:t>
            </a:r>
            <a:r>
              <a:rPr lang="en-US" sz="3200" dirty="0">
                <a:solidFill>
                  <a:srgbClr val="FF0000"/>
                </a:solidFill>
                <a:latin typeface="SolaimanLipi" panose="03000609000000000000" pitchFamily="65" charset="0"/>
                <a:cs typeface="SolaimanLipi" panose="03000609000000000000" pitchFamily="65" charset="0"/>
              </a:rPr>
              <a:t>১</a:t>
            </a:r>
            <a:r>
              <a:rPr lang="en-US" sz="3200" dirty="0">
                <a:latin typeface="SolaimanLipi" panose="03000609000000000000" pitchFamily="65" charset="0"/>
                <a:cs typeface="SolaimanLipi" panose="03000609000000000000" pitchFamily="65" charset="0"/>
              </a:rPr>
              <a:t>:৩৮; </a:t>
            </a:r>
            <a:r>
              <a:rPr lang="en-US" sz="3200" dirty="0">
                <a:solidFill>
                  <a:srgbClr val="FF0000"/>
                </a:solidFill>
                <a:latin typeface="SolaimanLipi" panose="03000609000000000000" pitchFamily="65" charset="0"/>
                <a:cs typeface="SolaimanLipi" panose="03000609000000000000" pitchFamily="65" charset="0"/>
              </a:rPr>
              <a:t>৩</a:t>
            </a:r>
            <a:r>
              <a:rPr lang="en-US" sz="3200" dirty="0">
                <a:latin typeface="SolaimanLipi" panose="03000609000000000000" pitchFamily="65" charset="0"/>
                <a:cs typeface="SolaimanLipi" panose="03000609000000000000" pitchFamily="65" charset="0"/>
              </a:rPr>
              <a:t>:২১-২২, ২৮; </a:t>
            </a:r>
            <a:r>
              <a:rPr lang="en-US" sz="3200" dirty="0">
                <a:solidFill>
                  <a:srgbClr val="FF0000"/>
                </a:solidFill>
                <a:latin typeface="SolaimanLipi" panose="03000609000000000000" pitchFamily="65" charset="0"/>
                <a:cs typeface="SolaimanLipi" panose="03000609000000000000" pitchFamily="65" charset="0"/>
              </a:rPr>
              <a:t>৩১</a:t>
            </a:r>
            <a:r>
              <a:rPr lang="en-US" sz="3200" dirty="0">
                <a:latin typeface="SolaimanLipi" panose="03000609000000000000" pitchFamily="65" charset="0"/>
                <a:cs typeface="SolaimanLipi" panose="03000609000000000000" pitchFamily="65" charset="0"/>
              </a:rPr>
              <a:t>:৩, ৭-৮, ১৪,২৩; </a:t>
            </a:r>
            <a:r>
              <a:rPr lang="en-US" sz="3200" dirty="0">
                <a:solidFill>
                  <a:srgbClr val="FF0000"/>
                </a:solidFill>
                <a:latin typeface="SolaimanLipi" panose="03000609000000000000" pitchFamily="65" charset="0"/>
                <a:cs typeface="SolaimanLipi" panose="03000609000000000000" pitchFamily="65" charset="0"/>
              </a:rPr>
              <a:t>৩২</a:t>
            </a:r>
            <a:r>
              <a:rPr lang="en-US" sz="3200" dirty="0">
                <a:latin typeface="SolaimanLipi" panose="03000609000000000000" pitchFamily="65" charset="0"/>
                <a:cs typeface="SolaimanLipi" panose="03000609000000000000" pitchFamily="65" charset="0"/>
              </a:rPr>
              <a:t>:৪৪-৪৬; </a:t>
            </a:r>
            <a:r>
              <a:rPr lang="en-US" sz="3200" dirty="0">
                <a:solidFill>
                  <a:srgbClr val="FF0000"/>
                </a:solidFill>
                <a:latin typeface="SolaimanLipi" panose="03000609000000000000" pitchFamily="65" charset="0"/>
                <a:cs typeface="SolaimanLipi" panose="03000609000000000000" pitchFamily="65" charset="0"/>
              </a:rPr>
              <a:t>৩৪</a:t>
            </a:r>
            <a:r>
              <a:rPr lang="en-US" sz="3200" dirty="0">
                <a:latin typeface="SolaimanLipi" panose="03000609000000000000" pitchFamily="65" charset="0"/>
                <a:cs typeface="SolaimanLipi" panose="03000609000000000000" pitchFamily="65" charset="0"/>
              </a:rPr>
              <a:t>:৯; </a:t>
            </a:r>
          </a:p>
          <a:p>
            <a:r>
              <a:rPr lang="en-US" sz="3200" dirty="0" err="1">
                <a:latin typeface="SolaimanLipi" panose="03000609000000000000" pitchFamily="65" charset="0"/>
                <a:cs typeface="SolaimanLipi" panose="03000609000000000000" pitchFamily="65" charset="0"/>
              </a:rPr>
              <a:t>যিহোশূয়</a:t>
            </a:r>
            <a:r>
              <a:rPr lang="en-US" sz="3200" dirty="0">
                <a:latin typeface="SolaimanLipi" panose="03000609000000000000" pitchFamily="65" charset="0"/>
                <a:cs typeface="SolaimanLipi" panose="03000609000000000000" pitchFamily="65" charset="0"/>
              </a:rPr>
              <a:t> </a:t>
            </a:r>
            <a:r>
              <a:rPr lang="en-US" sz="3200" dirty="0">
                <a:solidFill>
                  <a:srgbClr val="FF0000"/>
                </a:solidFill>
                <a:latin typeface="SolaimanLipi" panose="03000609000000000000" pitchFamily="65" charset="0"/>
                <a:cs typeface="SolaimanLipi" panose="03000609000000000000" pitchFamily="65" charset="0"/>
              </a:rPr>
              <a:t>১</a:t>
            </a:r>
            <a:r>
              <a:rPr lang="en-US" sz="3200" dirty="0">
                <a:latin typeface="SolaimanLipi" panose="03000609000000000000" pitchFamily="65" charset="0"/>
                <a:cs typeface="SolaimanLipi" panose="03000609000000000000" pitchFamily="65" charset="0"/>
              </a:rPr>
              <a:t>:১-১৮; </a:t>
            </a:r>
            <a:r>
              <a:rPr lang="en-US" sz="3200" dirty="0">
                <a:solidFill>
                  <a:srgbClr val="FF0000"/>
                </a:solidFill>
                <a:latin typeface="SolaimanLipi" panose="03000609000000000000" pitchFamily="65" charset="0"/>
                <a:cs typeface="SolaimanLipi" panose="03000609000000000000" pitchFamily="65" charset="0"/>
              </a:rPr>
              <a:t>২৪</a:t>
            </a:r>
            <a:r>
              <a:rPr lang="en-US" sz="3200" dirty="0">
                <a:latin typeface="SolaimanLipi" panose="03000609000000000000" pitchFamily="65" charset="0"/>
                <a:cs typeface="SolaimanLipi" panose="03000609000000000000" pitchFamily="65" charset="0"/>
              </a:rPr>
              <a:t>:৩১; </a:t>
            </a:r>
            <a:r>
              <a:rPr lang="en-US" sz="3200" dirty="0" err="1">
                <a:latin typeface="SolaimanLipi" panose="03000609000000000000" pitchFamily="65" charset="0"/>
                <a:cs typeface="SolaimanLipi" panose="03000609000000000000" pitchFamily="65" charset="0"/>
              </a:rPr>
              <a:t>বিচারকতৃগণ</a:t>
            </a:r>
            <a:r>
              <a:rPr lang="en-US" sz="3200" dirty="0">
                <a:latin typeface="SolaimanLipi" panose="03000609000000000000" pitchFamily="65" charset="0"/>
                <a:cs typeface="SolaimanLipi" panose="03000609000000000000" pitchFamily="65" charset="0"/>
              </a:rPr>
              <a:t> ২:৭-১১</a:t>
            </a:r>
          </a:p>
        </p:txBody>
      </p:sp>
    </p:spTree>
    <p:extLst>
      <p:ext uri="{BB962C8B-B14F-4D97-AF65-F5344CB8AC3E}">
        <p14:creationId xmlns:p14="http://schemas.microsoft.com/office/powerpoint/2010/main" val="62236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874F01-8340-62D7-8259-E15EB1B4D1F3}"/>
            </a:ext>
          </a:extLst>
        </p:cNvPr>
        <p:cNvGrpSpPr/>
        <p:nvPr/>
      </p:nvGrpSpPr>
      <p:grpSpPr>
        <a:xfrm>
          <a:off x="0" y="0"/>
          <a:ext cx="0" cy="0"/>
          <a:chOff x="0" y="0"/>
          <a:chExt cx="0" cy="0"/>
        </a:xfrm>
      </p:grpSpPr>
      <p:sp>
        <p:nvSpPr>
          <p:cNvPr id="19" name="Graphic 1">
            <a:extLst>
              <a:ext uri="{FF2B5EF4-FFF2-40B4-BE49-F238E27FC236}">
                <a16:creationId xmlns:a16="http://schemas.microsoft.com/office/drawing/2014/main" id="{5E3AB6BB-540A-3278-13CF-D082C8BF8F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599854" y="527562"/>
            <a:ext cx="6992292" cy="5102484"/>
          </a:xfrm>
          <a:custGeom>
            <a:avLst/>
            <a:gdLst/>
            <a:ahLst/>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useBgFill="1">
        <p:nvSpPr>
          <p:cNvPr id="21" name="Rectangle 20">
            <a:extLst>
              <a:ext uri="{FF2B5EF4-FFF2-40B4-BE49-F238E27FC236}">
                <a16:creationId xmlns:a16="http://schemas.microsoft.com/office/drawing/2014/main" id="{51A38D0C-296E-8D8F-AD10-9A24AE50D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1" descr="mentoreo.gif">
            <a:extLst>
              <a:ext uri="{FF2B5EF4-FFF2-40B4-BE49-F238E27FC236}">
                <a16:creationId xmlns:a16="http://schemas.microsoft.com/office/drawing/2014/main" id="{1D9A6D18-BF10-DE18-473D-E9D322D5A4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603808" y="616215"/>
            <a:ext cx="3743777" cy="562557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C1A31F0D-9DB9-A147-2497-05B358D04FE4}"/>
              </a:ext>
            </a:extLst>
          </p:cNvPr>
          <p:cNvSpPr txBox="1">
            <a:spLocks/>
          </p:cNvSpPr>
          <p:nvPr/>
        </p:nvSpPr>
        <p:spPr>
          <a:xfrm>
            <a:off x="3463787" y="1728317"/>
            <a:ext cx="8430566" cy="2713054"/>
          </a:xfrm>
          <a:prstGeom prst="rect">
            <a:avLst/>
          </a:prstGeom>
          <a:ln>
            <a:solidFill>
              <a:schemeClr val="accent1"/>
            </a:solidFill>
          </a:ln>
        </p:spPr>
        <p:txBody>
          <a:bodyPr vert="horz" lIns="91440" tIns="45720" rIns="91440" bIns="45720" rtlCol="0" anchor="b">
            <a:noAutofit/>
          </a:bodyPr>
          <a:lst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a:lstStyle>
          <a:p>
            <a:pPr marL="514350" indent="-514350">
              <a:buAutoNum type="arabicPeriod"/>
            </a:pPr>
            <a:r>
              <a:rPr lang="en-US" sz="2800" dirty="0" err="1">
                <a:latin typeface="SolaimanLipi" panose="03000609000000000000" pitchFamily="65" charset="0"/>
                <a:cs typeface="SolaimanLipi" panose="03000609000000000000" pitchFamily="65" charset="0"/>
              </a:rPr>
              <a:t>মেন্টরিং</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হলো</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একটি</a:t>
            </a:r>
            <a:r>
              <a:rPr lang="en-US" sz="2800" dirty="0">
                <a:latin typeface="SolaimanLipi" panose="03000609000000000000" pitchFamily="65" charset="0"/>
                <a:cs typeface="SolaimanLipi" panose="03000609000000000000" pitchFamily="65" charset="0"/>
              </a:rPr>
              <a:t> ------------------------------</a:t>
            </a:r>
          </a:p>
          <a:p>
            <a:pPr marL="514350" indent="-514350">
              <a:buAutoNum type="arabicPeriod"/>
            </a:pPr>
            <a:r>
              <a:rPr lang="en-US" sz="2800" dirty="0" err="1">
                <a:latin typeface="SolaimanLipi" panose="03000609000000000000" pitchFamily="65" charset="0"/>
                <a:cs typeface="SolaimanLipi" panose="03000609000000000000" pitchFamily="65" charset="0"/>
              </a:rPr>
              <a:t>এটা</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অধারাবাহিক</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বা</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উদ্দেশ্যবিহীন</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নয়</a:t>
            </a:r>
            <a:r>
              <a:rPr lang="en-US" sz="2800" dirty="0">
                <a:latin typeface="SolaimanLipi" panose="03000609000000000000" pitchFamily="65" charset="0"/>
                <a:cs typeface="SolaimanLipi" panose="03000609000000000000" pitchFamily="65" charset="0"/>
              </a:rPr>
              <a:t> </a:t>
            </a:r>
            <a:r>
              <a:rPr lang="en-US" sz="2800" dirty="0" err="1">
                <a:latin typeface="SolaimanLipi" panose="03000609000000000000" pitchFamily="65" charset="0"/>
                <a:cs typeface="SolaimanLipi" panose="03000609000000000000" pitchFamily="65" charset="0"/>
              </a:rPr>
              <a:t>কিন্ত</a:t>
            </a:r>
            <a:r>
              <a:rPr lang="en-US" sz="2800" dirty="0">
                <a:latin typeface="SolaimanLipi" panose="03000609000000000000" pitchFamily="65" charset="0"/>
                <a:cs typeface="SolaimanLipi" panose="03000609000000000000" pitchFamily="65" charset="0"/>
              </a:rPr>
              <a:t> -------------------</a:t>
            </a:r>
          </a:p>
          <a:p>
            <a:pPr marL="514350" indent="-514350">
              <a:buAutoNum type="arabicPeriod"/>
            </a:pPr>
            <a:r>
              <a:rPr lang="en-US" sz="2800" dirty="0" err="1">
                <a:latin typeface="SolaimanLipi" panose="03000609000000000000" pitchFamily="65" charset="0"/>
                <a:cs typeface="SolaimanLipi" panose="03000609000000000000" pitchFamily="65" charset="0"/>
              </a:rPr>
              <a:t>মেন্টরের</a:t>
            </a:r>
            <a:r>
              <a:rPr lang="en-US" sz="2800" dirty="0">
                <a:latin typeface="SolaimanLipi" panose="03000609000000000000" pitchFamily="65" charset="0"/>
                <a:cs typeface="SolaimanLipi" panose="03000609000000000000" pitchFamily="65" charset="0"/>
              </a:rPr>
              <a:t> -------------------------------- </a:t>
            </a:r>
            <a:r>
              <a:rPr lang="en-US" sz="2800" dirty="0" err="1">
                <a:latin typeface="SolaimanLipi" panose="03000609000000000000" pitchFamily="65" charset="0"/>
                <a:cs typeface="SolaimanLipi" panose="03000609000000000000" pitchFamily="65" charset="0"/>
              </a:rPr>
              <a:t>আছে</a:t>
            </a:r>
            <a:endParaRPr lang="en-US" sz="2800" dirty="0">
              <a:latin typeface="SolaimanLipi" panose="03000609000000000000" pitchFamily="65" charset="0"/>
              <a:cs typeface="SolaimanLipi" panose="03000609000000000000" pitchFamily="65" charset="0"/>
            </a:endParaRPr>
          </a:p>
          <a:p>
            <a:pPr marL="514350" indent="-514350">
              <a:buAutoNum type="arabicPeriod"/>
            </a:pPr>
            <a:r>
              <a:rPr lang="en-US" sz="2800" dirty="0" err="1">
                <a:latin typeface="SolaimanLipi" panose="03000609000000000000" pitchFamily="65" charset="0"/>
                <a:cs typeface="SolaimanLipi" panose="03000609000000000000" pitchFamily="65" charset="0"/>
              </a:rPr>
              <a:t>মেন্টর</a:t>
            </a:r>
            <a:r>
              <a:rPr lang="en-US" sz="2800" dirty="0">
                <a:latin typeface="SolaimanLipi" panose="03000609000000000000" pitchFamily="65" charset="0"/>
                <a:cs typeface="SolaimanLipi" panose="03000609000000000000" pitchFamily="65" charset="0"/>
              </a:rPr>
              <a:t> ---------------------------------- </a:t>
            </a:r>
            <a:r>
              <a:rPr lang="en-US" sz="2800" dirty="0" err="1">
                <a:latin typeface="SolaimanLipi" panose="03000609000000000000" pitchFamily="65" charset="0"/>
                <a:cs typeface="SolaimanLipi" panose="03000609000000000000" pitchFamily="65" charset="0"/>
              </a:rPr>
              <a:t>করেন</a:t>
            </a:r>
            <a:endParaRPr lang="en-US" sz="2800" dirty="0">
              <a:latin typeface="SolaimanLipi" panose="03000609000000000000" pitchFamily="65" charset="0"/>
              <a:cs typeface="SolaimanLipi" panose="03000609000000000000" pitchFamily="65" charset="0"/>
            </a:endParaRPr>
          </a:p>
          <a:p>
            <a:pPr marL="514350" indent="-514350">
              <a:buAutoNum type="arabicPeriod"/>
            </a:pPr>
            <a:r>
              <a:rPr lang="en-US" sz="2800" dirty="0" err="1">
                <a:latin typeface="SolaimanLipi" panose="03000609000000000000" pitchFamily="65" charset="0"/>
                <a:cs typeface="SolaimanLipi" panose="03000609000000000000" pitchFamily="65" charset="0"/>
              </a:rPr>
              <a:t>মেন্টর</a:t>
            </a:r>
            <a:r>
              <a:rPr lang="en-US" sz="2800" dirty="0">
                <a:latin typeface="SolaimanLipi" panose="03000609000000000000" pitchFamily="65" charset="0"/>
                <a:cs typeface="SolaimanLipi" panose="03000609000000000000" pitchFamily="65" charset="0"/>
              </a:rPr>
              <a:t> --------------------------- </a:t>
            </a:r>
            <a:r>
              <a:rPr lang="en-US" sz="2800" dirty="0" err="1">
                <a:latin typeface="SolaimanLipi" panose="03000609000000000000" pitchFamily="65" charset="0"/>
                <a:cs typeface="SolaimanLipi" panose="03000609000000000000" pitchFamily="65" charset="0"/>
              </a:rPr>
              <a:t>করেন</a:t>
            </a:r>
            <a:endParaRPr lang="en-US" sz="2800" dirty="0">
              <a:latin typeface="SolaimanLipi" panose="03000609000000000000" pitchFamily="65" charset="0"/>
              <a:cs typeface="SolaimanLipi" panose="03000609000000000000" pitchFamily="65" charset="0"/>
            </a:endParaRPr>
          </a:p>
          <a:p>
            <a:pPr marL="514350" indent="-514350">
              <a:buAutoNum type="arabicPeriod"/>
            </a:pPr>
            <a:endParaRPr lang="en-US" sz="2800" dirty="0">
              <a:latin typeface="SolaimanLipi" panose="03000609000000000000" pitchFamily="65" charset="0"/>
              <a:cs typeface="SolaimanLipi" panose="03000609000000000000" pitchFamily="65" charset="0"/>
            </a:endParaRPr>
          </a:p>
        </p:txBody>
      </p:sp>
      <p:sp>
        <p:nvSpPr>
          <p:cNvPr id="7" name="Title 1">
            <a:extLst>
              <a:ext uri="{FF2B5EF4-FFF2-40B4-BE49-F238E27FC236}">
                <a16:creationId xmlns:a16="http://schemas.microsoft.com/office/drawing/2014/main" id="{764BA767-B5B4-05CC-7A07-C0EA7F7A0A68}"/>
              </a:ext>
            </a:extLst>
          </p:cNvPr>
          <p:cNvSpPr txBox="1">
            <a:spLocks/>
          </p:cNvSpPr>
          <p:nvPr/>
        </p:nvSpPr>
        <p:spPr>
          <a:xfrm>
            <a:off x="3463787" y="153825"/>
            <a:ext cx="8430566" cy="1400569"/>
          </a:xfrm>
          <a:prstGeom prst="rect">
            <a:avLst/>
          </a:prstGeom>
          <a:ln>
            <a:solidFill>
              <a:schemeClr val="accent1"/>
            </a:solidFill>
          </a:ln>
        </p:spPr>
        <p:txBody>
          <a:bodyPr vert="horz" lIns="91440" tIns="45720" rIns="91440" bIns="45720" rtlCol="0" anchor="b">
            <a:noAutofit/>
          </a:bodyPr>
          <a:lst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a:lstStyle>
          <a:p>
            <a:r>
              <a:rPr lang="en-US" sz="3200" dirty="0" err="1">
                <a:latin typeface="SolaimanLipi" panose="03000609000000000000" pitchFamily="65" charset="0"/>
                <a:cs typeface="SolaimanLipi" panose="03000609000000000000" pitchFamily="65" charset="0"/>
              </a:rPr>
              <a:t>মেন্টরিংয়ের</a:t>
            </a:r>
            <a:r>
              <a:rPr lang="en-US" sz="3200" dirty="0">
                <a:latin typeface="SolaimanLipi" panose="03000609000000000000" pitchFamily="65" charset="0"/>
                <a:cs typeface="SolaimanLipi" panose="03000609000000000000" pitchFamily="65" charset="0"/>
              </a:rPr>
              <a:t> </a:t>
            </a:r>
            <a:r>
              <a:rPr lang="en-US" sz="3200" dirty="0" err="1">
                <a:latin typeface="SolaimanLipi" panose="03000609000000000000" pitchFamily="65" charset="0"/>
                <a:cs typeface="SolaimanLipi" panose="03000609000000000000" pitchFamily="65" charset="0"/>
              </a:rPr>
              <a:t>সংজ্ঞা</a:t>
            </a:r>
            <a:endParaRPr lang="en-US" sz="3200" dirty="0">
              <a:latin typeface="SolaimanLipi" panose="03000609000000000000" pitchFamily="65" charset="0"/>
              <a:cs typeface="SolaimanLipi" panose="03000609000000000000" pitchFamily="65" charset="0"/>
            </a:endParaRPr>
          </a:p>
        </p:txBody>
      </p:sp>
    </p:spTree>
    <p:extLst>
      <p:ext uri="{BB962C8B-B14F-4D97-AF65-F5344CB8AC3E}">
        <p14:creationId xmlns:p14="http://schemas.microsoft.com/office/powerpoint/2010/main" val="977549202"/>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1C2432"/>
      </a:dk2>
      <a:lt2>
        <a:srgbClr val="F2F3F0"/>
      </a:lt2>
      <a:accent1>
        <a:srgbClr val="844BC5"/>
      </a:accent1>
      <a:accent2>
        <a:srgbClr val="4842B7"/>
      </a:accent2>
      <a:accent3>
        <a:srgbClr val="4B78C5"/>
      </a:accent3>
      <a:accent4>
        <a:srgbClr val="3999B3"/>
      </a:accent4>
      <a:accent5>
        <a:srgbClr val="49C0A8"/>
      </a:accent5>
      <a:accent6>
        <a:srgbClr val="39B368"/>
      </a:accent6>
      <a:hlink>
        <a:srgbClr val="339A97"/>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330</TotalTime>
  <Words>955</Words>
  <Application>Microsoft Office PowerPoint</Application>
  <PresentationFormat>Widescreen</PresentationFormat>
  <Paragraphs>105</Paragraphs>
  <Slides>21</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Century Gothic</vt:lpstr>
      <vt:lpstr>Inter</vt:lpstr>
      <vt:lpstr>SolaimanLipi</vt:lpstr>
      <vt:lpstr>BrushVTI</vt:lpstr>
      <vt:lpstr>PowerPoint Presentation</vt:lpstr>
      <vt:lpstr>PowerPoint Presentation</vt:lpstr>
      <vt:lpstr>পরিচয় পর্ব :  আপনার পরিচয় দিন </vt:lpstr>
      <vt:lpstr>আপনাকে প্রভাবিত করছেন এবং করছেন এমন একজনের সমন্ধে চিন্তা করুন।  </vt:lpstr>
      <vt:lpstr>Mentoring </vt:lpstr>
      <vt:lpstr>Two Stories </vt:lpstr>
      <vt:lpstr>Definition by Shea 1999 </vt:lpstr>
      <vt:lpstr> </vt:lpstr>
      <vt:lpstr>প্রধান ধারণাসমুহ </vt:lpstr>
      <vt:lpstr>Mentor as Midwives   মেন্টর ধাত্রিদের মতো </vt:lpstr>
      <vt:lpstr>Mentee </vt:lpstr>
      <vt:lpstr>Mentee  একজন মেন্টির বৈশিষ্টসমুহ </vt:lpstr>
      <vt:lpstr>PowerPoint Presentation</vt:lpstr>
      <vt:lpstr>শিষ্যত্ব, মেন্টরিং এবং কোচিংয়ের মধ্যে সম্পর্ক</vt:lpstr>
      <vt:lpstr>What does God have to do with it? </vt:lpstr>
      <vt:lpstr>What do we have to do with it? </vt:lpstr>
      <vt:lpstr>What do we have to do with it? </vt:lpstr>
      <vt:lpstr>Biblical Example of Mentoring </vt:lpstr>
      <vt:lpstr>নীচের বাইবেল পদগুলো পাঠ করুন এবং প্রশ্নগুলোর উত্তর দিনঃ বড় দলে শেয়ার করার জন্য প্রস্তুত থাকুন।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Menotoing </dc:title>
  <dc:creator>Wailes Rangsa</dc:creator>
  <cp:lastModifiedBy>Wailes Rangsa</cp:lastModifiedBy>
  <cp:revision>26</cp:revision>
  <dcterms:created xsi:type="dcterms:W3CDTF">2022-09-16T03:08:04Z</dcterms:created>
  <dcterms:modified xsi:type="dcterms:W3CDTF">2025-05-17T02:40:18Z</dcterms:modified>
</cp:coreProperties>
</file>